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3" r:id="rId20"/>
    <p:sldId id="274" r:id="rId21"/>
    <p:sldId id="275" r:id="rId22"/>
    <p:sldId id="276" r:id="rId23"/>
    <p:sldId id="277" r:id="rId24"/>
    <p:sldId id="278" r:id="rId25"/>
    <p:sldId id="279" r:id="rId26"/>
    <p:sldId id="280" r:id="rId27"/>
  </p:sldIdLst>
  <p:sldSz cx="12192000" cy="6858000"/>
  <p:notesSz cx="6858000" cy="9144000"/>
  <p:custDataLst>
    <p:custData r:id="rId1"/>
    <p:custData r:id="rId3"/>
    <p:custData r:id="rId2"/>
  </p:custDataLst>
  <p:defaultTex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354" y="10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926860712" name="Espace réservé de l'en-tête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259553287" name="Espace réservé de la date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6102287C-84F9-4B03-B2BC-6DE5FEC24B01}" type="datetimeFigureOut">
              <a:rPr lang="fr-FR"/>
              <a:t>02/09/2026</a:t>
            </a:fld>
            <a:endParaRPr lang="fr-FR"/>
          </a:p>
        </p:txBody>
      </p:sp>
      <p:sp>
        <p:nvSpPr>
          <p:cNvPr id="1372491642" name="Espace réservé de l'image des diapositives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985077750" name="Espace réservé des notes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880712762" name="Espace réservé du pied de page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2003889227" name="Espace réservé du numéro de diapositive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FE066C8B-91E4-4F42-9FD5-5A109B72CE9E}"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egifrance.gouv.fr/affichTexteArticle.do?cidTexte=JORFTEXT000033558528&amp;idArticle=LEGIARTI000045389619&amp;dateTexte=&amp;categorieLien=cid"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5942DA2-918B-C06E-CC7A-678838A0E4FE}"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CC10F6B-6C5A-9CB3-D5A1-7475AEBCDB65}"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6735CBD-EFBF-26D6-8AB5-53100BCE2301}"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FD8B77E-1898-EE25-7FC2-C507C6E1C010}"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86B73F9-7BC4-AAE5-5FE9-16853B562CAD}"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t>Le formulaire en ligne laisse la possibilité de faire un signalement anonyme. Dans ce cas, il est important de comprendre qu’il sera impossible pour les membres de la cellule de vous recontacter. De plus, l’anonymat ne permet pas le traitement de la situation (ou du moins il en est très limité). Dans tous les cas nous conservons tous les signalement et il est possible de se faire connaître plus tard si la personne change d’avis.</a:t>
            </a:r>
          </a:p>
        </p:txBody>
      </p:sp>
      <p:sp>
        <p:nvSpPr>
          <p:cNvPr id="4" name="Slide Number Placeholder 3"/>
          <p:cNvSpPr>
            <a:spLocks noGrp="1"/>
          </p:cNvSpPr>
          <p:nvPr>
            <p:ph type="sldNum" sz="quarter" idx="10"/>
          </p:nvPr>
        </p:nvSpPr>
        <p:spPr bwMode="auto"/>
        <p:txBody>
          <a:bodyPr/>
          <a:lstStyle/>
          <a:p>
            <a:pPr>
              <a:defRPr/>
            </a:pPr>
            <a:fld id="{B868BF50-AF62-8E8F-52F7-EA4E0E54B39C}"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E7F82E6-274C-CB3F-772A-BB492DAE8584}"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t>Faire un signalment via le formulaire en ligne permet d’être guidé par les questions posées. </a:t>
            </a:r>
          </a:p>
        </p:txBody>
      </p:sp>
      <p:sp>
        <p:nvSpPr>
          <p:cNvPr id="4" name="Slide Number Placeholder 3"/>
          <p:cNvSpPr>
            <a:spLocks noGrp="1"/>
          </p:cNvSpPr>
          <p:nvPr>
            <p:ph type="sldNum" sz="quarter" idx="10"/>
          </p:nvPr>
        </p:nvSpPr>
        <p:spPr bwMode="auto"/>
        <p:txBody>
          <a:bodyPr/>
          <a:lstStyle/>
          <a:p>
            <a:pPr>
              <a:defRPr/>
            </a:pPr>
            <a:fld id="{239064F6-7799-E52C-19F2-6F1982677738}"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t>Vous pouvez déposer des éléments de preuves qui accompagne votre signalement (capture d’écran, documentetc.)</a:t>
            </a:r>
          </a:p>
        </p:txBody>
      </p:sp>
      <p:sp>
        <p:nvSpPr>
          <p:cNvPr id="4" name="Slide Number Placeholder 3"/>
          <p:cNvSpPr>
            <a:spLocks noGrp="1"/>
          </p:cNvSpPr>
          <p:nvPr>
            <p:ph type="sldNum" sz="quarter" idx="10"/>
          </p:nvPr>
        </p:nvSpPr>
        <p:spPr bwMode="auto"/>
        <p:txBody>
          <a:bodyPr/>
          <a:lstStyle/>
          <a:p>
            <a:pPr>
              <a:defRPr/>
            </a:pPr>
            <a:fld id="{83C5D5F0-4555-8D01-FA6A-C7D57FD52E1F}"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EA7C8AB-EDAB-82F4-D747-1635D40CB3CF}"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C0EDD5D-B347-8D47-3F50-37494243C189}"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88A7198-870D-F06E-4C07-7F731BF0C776}"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47439570" name="Espace réservé de l'image des diapositives 1"/>
          <p:cNvSpPr>
            <a:spLocks noGrp="1" noRot="1" noChangeAspect="1"/>
          </p:cNvSpPr>
          <p:nvPr>
            <p:ph type="sldImg"/>
          </p:nvPr>
        </p:nvSpPr>
        <p:spPr bwMode="auto"/>
      </p:sp>
      <p:sp>
        <p:nvSpPr>
          <p:cNvPr id="199391603" name="Espace réservé des notes 2"/>
          <p:cNvSpPr>
            <a:spLocks noGrp="1"/>
          </p:cNvSpPr>
          <p:nvPr>
            <p:ph type="body" idx="1"/>
          </p:nvPr>
        </p:nvSpPr>
        <p:spPr bwMode="auto"/>
        <p:txBody>
          <a:bodyPr/>
          <a:lstStyle/>
          <a:p>
            <a:pPr>
              <a:defRPr/>
            </a:pPr>
            <a:r>
              <a:rPr lang="fr-FR"/>
              <a:t>Disciplinaire : termes généraux et englobants qui concernent une grande variété de situation ; qualification donnée par la Section disciplinaire</a:t>
            </a:r>
            <a:endParaRPr/>
          </a:p>
          <a:p>
            <a:pPr>
              <a:defRPr/>
            </a:pPr>
            <a:r>
              <a:rPr lang="fr-FR"/>
              <a:t>Pénales : relèvent des juridiction pénales</a:t>
            </a:r>
            <a:endParaRPr/>
          </a:p>
          <a:p>
            <a:pPr>
              <a:defRPr/>
            </a:pPr>
            <a:endParaRPr lang="fr-FR"/>
          </a:p>
          <a:p>
            <a:pPr>
              <a:defRPr/>
            </a:pPr>
            <a:r>
              <a:rPr lang="fr-FR"/>
              <a:t>Discrimination : art. 225-1 du code pénal : différence entre les personnes en fonction de leur « </a:t>
            </a:r>
            <a:r>
              <a:rPr lang="fr-FR" sz="1200" b="0" i="0">
                <a:solidFill>
                  <a:schemeClr val="tx1"/>
                </a:solidFill>
                <a:latin typeface="+mn-lt"/>
                <a:ea typeface="+mn-ea"/>
                <a:cs typeface="+mn-cs"/>
              </a:rPr>
              <a:t>origine, de leur sexe, de leur situation de famille, de leur grossesse, de leur apparence physique, de la particulière vulnérabilité résultant de leur situation économique, apparente ou connue de son auteur, de leur patronyme, de leur lieu de résidence, de leur état de santé, de leur perte d'autonomie, de leur handicap, de leurs caractéristiques génétiques, de leurs mœurs, de leur orientation sexuelle, de leur identité de genre, de leur âge, de leurs opinions politiques, de leurs activités syndicales, de leur qualité de lanceur d'alerte, de facilitateur ou de personne en lien avec un lanceur d'alerte au sens, respectivement, du I de l'article 6 et des </a:t>
            </a:r>
            <a:r>
              <a:rPr lang="fr-FR" sz="1200" b="0" i="0" u="sng">
                <a:solidFill>
                  <a:schemeClr val="tx1"/>
                </a:solidFill>
                <a:latin typeface="+mn-lt"/>
                <a:ea typeface="+mn-ea"/>
                <a:cs typeface="+mn-cs"/>
                <a:hlinkClick r:id="rId3" tooltip="LOI n°2016-1691 du 9 décembre 2016 - art. 6-1 (V)"/>
              </a:rPr>
              <a:t>1° et 2° de l'article 6-1 de la loi n° 2016-1691 du 9 décembre 2016</a:t>
            </a:r>
            <a:r>
              <a:rPr lang="fr-FR" sz="1200" b="0" i="0">
                <a:solidFill>
                  <a:schemeClr val="tx1"/>
                </a:solidFill>
                <a:latin typeface="+mn-lt"/>
                <a:ea typeface="+mn-ea"/>
                <a:cs typeface="+mn-cs"/>
              </a:rPr>
              <a:t> relative à la transparence, à la lutte contre la corruption et à la modernisation de la vie économique, de leur capacité à s'exprimer dans une langue autre que le français, de leur appartenance ou de leur non-appartenance, vraie ou supposée, à une ethnie, une Nation, une prétendue race ou une religion déterminée »</a:t>
            </a:r>
            <a:endParaRPr lang="fr-FR"/>
          </a:p>
        </p:txBody>
      </p:sp>
      <p:sp>
        <p:nvSpPr>
          <p:cNvPr id="586028858" name="Espace réservé du numéro de diapositive 3"/>
          <p:cNvSpPr>
            <a:spLocks noGrp="1"/>
          </p:cNvSpPr>
          <p:nvPr>
            <p:ph type="sldNum" sz="quarter" idx="5"/>
          </p:nvPr>
        </p:nvSpPr>
        <p:spPr bwMode="auto"/>
        <p:txBody>
          <a:bodyPr/>
          <a:lstStyle/>
          <a:p>
            <a:pPr>
              <a:defRPr/>
            </a:pPr>
            <a:fld id="{D6F06E99-C687-453B-B6C1-3F68E2EAC2B9}" type="slidenum">
              <a:rPr lang="fr-F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03407485" name="Espace réservé de l'image des diapositives 1"/>
          <p:cNvSpPr>
            <a:spLocks noGrp="1" noRot="1" noChangeAspect="1"/>
          </p:cNvSpPr>
          <p:nvPr>
            <p:ph type="sldImg"/>
          </p:nvPr>
        </p:nvSpPr>
        <p:spPr bwMode="auto"/>
      </p:sp>
      <p:sp>
        <p:nvSpPr>
          <p:cNvPr id="520253406" name="Espace réservé des notes 2"/>
          <p:cNvSpPr>
            <a:spLocks noGrp="1"/>
          </p:cNvSpPr>
          <p:nvPr>
            <p:ph type="body" idx="1"/>
          </p:nvPr>
        </p:nvSpPr>
        <p:spPr bwMode="auto"/>
        <p:txBody>
          <a:bodyPr/>
          <a:lstStyle/>
          <a:p>
            <a:pPr>
              <a:defRPr/>
            </a:pPr>
            <a:endParaRPr/>
          </a:p>
          <a:p>
            <a:pPr>
              <a:defRPr/>
            </a:pPr>
            <a:r>
              <a:rPr lang="fr-FR" sz="1200" b="0" i="0">
                <a:solidFill>
                  <a:schemeClr val="tx1"/>
                </a:solidFill>
                <a:latin typeface="+mn-lt"/>
                <a:ea typeface="+mn-ea"/>
                <a:cs typeface="+mn-cs"/>
              </a:rPr>
              <a:t>Les sanctions sont prises par les membres de la section disciplinaire (différents de la cellule d’écoute), proportionnellement aux faits commis.</a:t>
            </a:r>
            <a:endParaRPr lang="fr-FR"/>
          </a:p>
        </p:txBody>
      </p:sp>
      <p:sp>
        <p:nvSpPr>
          <p:cNvPr id="241570998" name="Espace réservé du numéro de diapositive 3"/>
          <p:cNvSpPr>
            <a:spLocks noGrp="1"/>
          </p:cNvSpPr>
          <p:nvPr>
            <p:ph type="sldNum" sz="quarter" idx="5"/>
          </p:nvPr>
        </p:nvSpPr>
        <p:spPr bwMode="auto"/>
        <p:txBody>
          <a:bodyPr/>
          <a:lstStyle/>
          <a:p>
            <a:pPr>
              <a:defRPr/>
            </a:pPr>
            <a:fld id="{D6F06E99-C687-453B-B6C1-3F68E2EAC2B9}" type="slidenum">
              <a:rPr lang="fr-F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52884418" name="Espace réservé de l'image des diapositives 1"/>
          <p:cNvSpPr>
            <a:spLocks noGrp="1" noRot="1" noChangeAspect="1"/>
          </p:cNvSpPr>
          <p:nvPr>
            <p:ph type="sldImg"/>
          </p:nvPr>
        </p:nvSpPr>
        <p:spPr bwMode="auto"/>
      </p:sp>
      <p:sp>
        <p:nvSpPr>
          <p:cNvPr id="1875120392" name="Espace réservé des notes 2"/>
          <p:cNvSpPr>
            <a:spLocks noGrp="1"/>
          </p:cNvSpPr>
          <p:nvPr>
            <p:ph type="body" idx="1"/>
          </p:nvPr>
        </p:nvSpPr>
        <p:spPr bwMode="auto"/>
        <p:txBody>
          <a:bodyPr/>
          <a:lstStyle/>
          <a:p>
            <a:pPr>
              <a:defRPr/>
            </a:pPr>
            <a:endParaRPr/>
          </a:p>
          <a:p>
            <a:pPr>
              <a:defRPr/>
            </a:pPr>
            <a:r>
              <a:rPr sz="1200" b="0" i="0" u="none">
                <a:solidFill>
                  <a:srgbClr val="000000"/>
                </a:solidFill>
                <a:latin typeface="Times New Roman"/>
                <a:ea typeface="Times New Roman"/>
                <a:cs typeface="Times New Roman"/>
              </a:rPr>
              <a:t>Les correspondantes VSS accueillent, écoutent et orientent les personnes concernées, tout en contribuant à la prévention, à la sensibilisation et au respect des procédures de lutte contre les violences sexistes et sexuelles au sein de l’université.</a:t>
            </a:r>
            <a:endParaRPr lang="fr-FR" sz="1200" b="0" i="0">
              <a:solidFill>
                <a:schemeClr val="tx1"/>
              </a:solidFill>
              <a:latin typeface="Calibri"/>
              <a:ea typeface="Arial"/>
              <a:cs typeface="Arial"/>
            </a:endParaRPr>
          </a:p>
          <a:p>
            <a:pPr>
              <a:defRPr/>
            </a:pPr>
            <a:endParaRPr lang="fr-FR"/>
          </a:p>
          <a:p>
            <a:pPr>
              <a:defRPr/>
            </a:pPr>
            <a:r>
              <a:rPr lang="fr-FR" sz="1200" b="0" i="0">
                <a:solidFill>
                  <a:schemeClr val="tx1"/>
                </a:solidFill>
                <a:latin typeface="Calibri"/>
                <a:ea typeface="Arial"/>
                <a:cs typeface="Arial"/>
              </a:rPr>
              <a:t>L</a:t>
            </a:r>
            <a:r>
              <a:rPr sz="1200" b="0" i="0" u="none">
                <a:solidFill>
                  <a:srgbClr val="000000"/>
                </a:solidFill>
                <a:latin typeface="Times New Roman"/>
                <a:ea typeface="Times New Roman"/>
                <a:cs typeface="Times New Roman"/>
              </a:rPr>
              <a:t>es correspondantes égalité assurent le déploiement et le suivi de la politique d’égalité au sein de l’université, en informant, sensibilisant, orientant les publics, relayant les difficultés et en promouvant activement la prévention des discriminations et des violences.</a:t>
            </a:r>
            <a:endParaRPr lang="fr-FR"/>
          </a:p>
        </p:txBody>
      </p:sp>
      <p:sp>
        <p:nvSpPr>
          <p:cNvPr id="1388012423" name="Espace réservé du numéro de diapositive 3"/>
          <p:cNvSpPr>
            <a:spLocks noGrp="1"/>
          </p:cNvSpPr>
          <p:nvPr>
            <p:ph type="sldNum" sz="quarter" idx="5"/>
          </p:nvPr>
        </p:nvSpPr>
        <p:spPr bwMode="auto"/>
        <p:txBody>
          <a:bodyPr/>
          <a:lstStyle/>
          <a:p>
            <a:pPr>
              <a:defRPr/>
            </a:pPr>
            <a:fld id="{D6F06E99-C687-453B-B6C1-3F68E2EAC2B9}" type="slidenum">
              <a:rPr lang="fr-F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67096355" name="Espace réservé de l'image des diapositives 1"/>
          <p:cNvSpPr>
            <a:spLocks noGrp="1" noRot="1" noChangeAspect="1"/>
          </p:cNvSpPr>
          <p:nvPr>
            <p:ph type="sldImg"/>
          </p:nvPr>
        </p:nvSpPr>
        <p:spPr bwMode="auto"/>
      </p:sp>
      <p:sp>
        <p:nvSpPr>
          <p:cNvPr id="1516364132"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r>
              <a:rPr lang="fr-FR" sz="1200">
                <a:solidFill>
                  <a:schemeClr val="tx1"/>
                </a:solidFill>
                <a:latin typeface="+mn-lt"/>
                <a:ea typeface="+mn-ea"/>
                <a:cs typeface="+mn-cs"/>
              </a:rPr>
              <a:t>Nous n’allons pas lire le tableau mais vous pourrez vous y référer : nous vous communiquons quelque repères sur les sanctions pénales associées aux infractions</a:t>
            </a:r>
            <a:endParaRPr/>
          </a:p>
          <a:p>
            <a:pPr>
              <a:defRPr/>
            </a:pPr>
            <a:endParaRPr lang="fr-FR" sz="800"/>
          </a:p>
        </p:txBody>
      </p:sp>
      <p:sp>
        <p:nvSpPr>
          <p:cNvPr id="1775990588" name="Espace réservé du numéro de diapositive 3"/>
          <p:cNvSpPr>
            <a:spLocks noGrp="1"/>
          </p:cNvSpPr>
          <p:nvPr>
            <p:ph type="sldNum" sz="quarter" idx="5"/>
          </p:nvPr>
        </p:nvSpPr>
        <p:spPr bwMode="auto"/>
        <p:txBody>
          <a:bodyPr/>
          <a:lstStyle/>
          <a:p>
            <a:pPr>
              <a:defRPr/>
            </a:pPr>
            <a:fld id="{D6F06E99-C687-453B-B6C1-3F68E2EAC2B9}" type="slidenum">
              <a:rPr lang="fr-F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14707078" name="Espace réservé de l'image des diapositives 1"/>
          <p:cNvSpPr>
            <a:spLocks noGrp="1" noRot="1" noChangeAspect="1"/>
          </p:cNvSpPr>
          <p:nvPr>
            <p:ph type="sldImg"/>
          </p:nvPr>
        </p:nvSpPr>
        <p:spPr bwMode="auto"/>
      </p:sp>
      <p:sp>
        <p:nvSpPr>
          <p:cNvPr id="1223700372"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a:p>
          <a:p>
            <a:pPr>
              <a:defRPr/>
            </a:pPr>
            <a:endParaRPr lang="fr-FR" sz="800"/>
          </a:p>
        </p:txBody>
      </p:sp>
      <p:sp>
        <p:nvSpPr>
          <p:cNvPr id="637516941" name="Espace réservé du numéro de diapositive 3"/>
          <p:cNvSpPr>
            <a:spLocks noGrp="1"/>
          </p:cNvSpPr>
          <p:nvPr>
            <p:ph type="sldNum" sz="quarter" idx="5"/>
          </p:nvPr>
        </p:nvSpPr>
        <p:spPr bwMode="auto"/>
        <p:txBody>
          <a:bodyPr/>
          <a:lstStyle/>
          <a:p>
            <a:pPr>
              <a:defRPr/>
            </a:pPr>
            <a:fld id="{D6F06E99-C687-453B-B6C1-3F68E2EAC2B9}" type="slidenum">
              <a:rPr lang="fr-FR"/>
              <a:t>17</a:t>
            </a:fld>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32180239" name="Espace réservé de l'image des diapositives 1"/>
          <p:cNvSpPr>
            <a:spLocks noGrp="1" noRot="1" noChangeAspect="1"/>
          </p:cNvSpPr>
          <p:nvPr>
            <p:ph type="sldImg"/>
          </p:nvPr>
        </p:nvSpPr>
        <p:spPr bwMode="auto"/>
      </p:sp>
      <p:sp>
        <p:nvSpPr>
          <p:cNvPr id="914377788"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fr-FR" sz="800" b="0" i="0">
              <a:solidFill>
                <a:schemeClr val="tx1"/>
              </a:solidFill>
              <a:latin typeface="+mn-lt"/>
              <a:ea typeface="+mn-ea"/>
              <a:cs typeface="+mn-cs"/>
            </a:endParaRPr>
          </a:p>
          <a:p>
            <a:pPr>
              <a:defRPr/>
            </a:pPr>
            <a:endParaRPr lang="fr-FR" sz="800"/>
          </a:p>
        </p:txBody>
      </p:sp>
      <p:sp>
        <p:nvSpPr>
          <p:cNvPr id="1069923928" name="Espace réservé du numéro de diapositive 3"/>
          <p:cNvSpPr>
            <a:spLocks noGrp="1"/>
          </p:cNvSpPr>
          <p:nvPr>
            <p:ph type="sldNum" sz="quarter" idx="5"/>
          </p:nvPr>
        </p:nvSpPr>
        <p:spPr bwMode="auto"/>
        <p:txBody>
          <a:bodyPr/>
          <a:lstStyle/>
          <a:p>
            <a:pPr>
              <a:defRPr/>
            </a:pPr>
            <a:fld id="{D6F06E99-C687-453B-B6C1-3F68E2EAC2B9}" type="slidenum">
              <a:rPr lang="fr-F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88042718" name="Espace réservé de l'image des diapositives 1"/>
          <p:cNvSpPr>
            <a:spLocks noGrp="1" noRot="1" noChangeAspect="1"/>
          </p:cNvSpPr>
          <p:nvPr>
            <p:ph type="sldImg"/>
          </p:nvPr>
        </p:nvSpPr>
        <p:spPr bwMode="auto"/>
      </p:sp>
      <p:sp>
        <p:nvSpPr>
          <p:cNvPr id="1877676366" name="Espace réservé des notes 2"/>
          <p:cNvSpPr>
            <a:spLocks noGrp="1"/>
          </p:cNvSpPr>
          <p:nvPr>
            <p:ph type="body" idx="1"/>
          </p:nvPr>
        </p:nvSpPr>
        <p:spPr bwMode="auto"/>
        <p:txBody>
          <a:bodyPr/>
          <a:lstStyle/>
          <a:p>
            <a:pPr>
              <a:defRPr/>
            </a:pPr>
            <a:endParaRPr lang="fr-FR"/>
          </a:p>
          <a:p>
            <a:pPr>
              <a:defRPr/>
            </a:pPr>
            <a:endParaRPr lang="fr-FR"/>
          </a:p>
        </p:txBody>
      </p:sp>
      <p:sp>
        <p:nvSpPr>
          <p:cNvPr id="1607554267" name="Espace réservé du numéro de diapositive 3"/>
          <p:cNvSpPr>
            <a:spLocks noGrp="1"/>
          </p:cNvSpPr>
          <p:nvPr>
            <p:ph type="sldNum" sz="quarter" idx="5"/>
          </p:nvPr>
        </p:nvSpPr>
        <p:spPr bwMode="auto"/>
        <p:txBody>
          <a:bodyPr/>
          <a:lstStyle/>
          <a:p>
            <a:pPr>
              <a:defRPr/>
            </a:pPr>
            <a:fld id="{D6F06E99-C687-453B-B6C1-3F68E2EAC2B9}" type="slidenum">
              <a:rPr lang="fr-FR"/>
              <a:t>19</a:t>
            </a:fld>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0338644" name="Espace réservé de l'image des diapositives 1"/>
          <p:cNvSpPr>
            <a:spLocks noGrp="1" noRot="1" noChangeAspect="1"/>
          </p:cNvSpPr>
          <p:nvPr>
            <p:ph type="sldImg"/>
          </p:nvPr>
        </p:nvSpPr>
        <p:spPr bwMode="auto"/>
      </p:sp>
      <p:sp>
        <p:nvSpPr>
          <p:cNvPr id="1846300534" name="Espace réservé des notes 2"/>
          <p:cNvSpPr>
            <a:spLocks noGrp="1"/>
          </p:cNvSpPr>
          <p:nvPr>
            <p:ph type="body" idx="1"/>
          </p:nvPr>
        </p:nvSpPr>
        <p:spPr bwMode="auto"/>
        <p:txBody>
          <a:bodyPr/>
          <a:lstStyle/>
          <a:p>
            <a:pPr>
              <a:defRPr/>
            </a:pPr>
            <a:endParaRPr lang="fr-FR"/>
          </a:p>
          <a:p>
            <a:pPr>
              <a:defRPr/>
            </a:pPr>
            <a:r>
              <a:rPr lang="fr-FR"/>
              <a:t>Vous trouverez des ressources en consultants les pages de la Mission Egalité-Diversité</a:t>
            </a:r>
          </a:p>
        </p:txBody>
      </p:sp>
      <p:sp>
        <p:nvSpPr>
          <p:cNvPr id="820517180" name="Espace réservé du numéro de diapositive 3"/>
          <p:cNvSpPr>
            <a:spLocks noGrp="1"/>
          </p:cNvSpPr>
          <p:nvPr>
            <p:ph type="sldNum" sz="quarter" idx="5"/>
          </p:nvPr>
        </p:nvSpPr>
        <p:spPr bwMode="auto"/>
        <p:txBody>
          <a:bodyPr/>
          <a:lstStyle/>
          <a:p>
            <a:pPr>
              <a:defRPr/>
            </a:pPr>
            <a:fld id="{D6F06E99-C687-453B-B6C1-3F68E2EAC2B9}" type="slidenum">
              <a:rPr lang="fr-FR"/>
              <a:t>20</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590A1FA-349B-DD7B-99D5-6FDD892328AE}"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85020673" name="Espace réservé de l'image des diapositives 1"/>
          <p:cNvSpPr>
            <a:spLocks noGrp="1" noRot="1" noChangeAspect="1"/>
          </p:cNvSpPr>
          <p:nvPr>
            <p:ph type="sldImg"/>
          </p:nvPr>
        </p:nvSpPr>
        <p:spPr bwMode="auto"/>
      </p:sp>
      <p:sp>
        <p:nvSpPr>
          <p:cNvPr id="739163022" name="Espace réservé des notes 2"/>
          <p:cNvSpPr>
            <a:spLocks noGrp="1"/>
          </p:cNvSpPr>
          <p:nvPr>
            <p:ph type="body" idx="1"/>
          </p:nvPr>
        </p:nvSpPr>
        <p:spPr bwMode="auto"/>
        <p:txBody>
          <a:bodyPr/>
          <a:lstStyle/>
          <a:p>
            <a:pPr>
              <a:defRPr/>
            </a:pPr>
            <a:endParaRPr lang="fr-FR"/>
          </a:p>
        </p:txBody>
      </p:sp>
      <p:sp>
        <p:nvSpPr>
          <p:cNvPr id="200203506" name="Espace réservé du numéro de diapositive 3"/>
          <p:cNvSpPr>
            <a:spLocks noGrp="1"/>
          </p:cNvSpPr>
          <p:nvPr>
            <p:ph type="sldNum" sz="quarter" idx="5"/>
          </p:nvPr>
        </p:nvSpPr>
        <p:spPr bwMode="auto"/>
        <p:txBody>
          <a:bodyPr/>
          <a:lstStyle/>
          <a:p>
            <a:pPr>
              <a:defRPr/>
            </a:pPr>
            <a:fld id="{FE066C8B-91E4-4F42-9FD5-5A109B72CE9E}" type="slidenum">
              <a:rPr lang="fr-FR"/>
              <a:t>22</a:t>
            </a:fld>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E2AFE94-07E0-6C4E-F582-7891AEF9B9F6}" type="slidenum">
              <a:rPr/>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Vide">
    <p:bg>
      <p:bgPr>
        <a:blipFill rotWithShape="1">
          <a:blip r:embed="rId2">
            <a:lum/>
          </a:blip>
          <a:stretch/>
        </a:blipFill>
        <a:effectLst/>
      </p:bgPr>
    </p:bg>
    <p:spTree>
      <p:nvGrpSpPr>
        <p:cNvPr id="1" name=""/>
        <p:cNvGrpSpPr/>
        <p:nvPr/>
      </p:nvGrpSpPr>
      <p:grpSpPr bwMode="auto">
        <a:xfrm>
          <a:off x="0" y="0"/>
          <a:ext cx="0" cy="0"/>
          <a:chOff x="0" y="0"/>
          <a:chExt cx="0" cy="0"/>
        </a:xfrm>
      </p:grpSpPr>
      <p:sp>
        <p:nvSpPr>
          <p:cNvPr id="1461460664" name="Espace réservé du texte 10"/>
          <p:cNvSpPr>
            <a:spLocks noGrp="1"/>
          </p:cNvSpPr>
          <p:nvPr>
            <p:ph type="body" sz="quarter" idx="10" hasCustomPrompt="1"/>
          </p:nvPr>
        </p:nvSpPr>
        <p:spPr bwMode="auto">
          <a:xfrm>
            <a:off x="1775883" y="6165304"/>
            <a:ext cx="4320116"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defRPr/>
            </a:pPr>
            <a:r>
              <a:rPr lang="fr-FR"/>
              <a:t>Titre de votre présentation</a:t>
            </a:r>
            <a:endParaRPr/>
          </a:p>
        </p:txBody>
      </p:sp>
      <p:sp>
        <p:nvSpPr>
          <p:cNvPr id="1116084491" name="ZoneTexte 21"/>
          <p:cNvSpPr txBox="1"/>
          <p:nvPr userDrawn="1"/>
        </p:nvSpPr>
        <p:spPr bwMode="auto">
          <a:xfrm>
            <a:off x="10999509" y="6165304"/>
            <a:ext cx="354291" cy="692696"/>
          </a:xfrm>
          <a:prstGeom prst="rect">
            <a:avLst/>
          </a:prstGeom>
          <a:noFill/>
        </p:spPr>
        <p:txBody>
          <a:bodyPr wrap="square" lIns="0" tIns="0" rIns="0" bIns="0" rtlCol="0" anchor="ctr" anchorCtr="0">
            <a:noAutofit/>
          </a:bodyPr>
          <a:lstStyle/>
          <a:p>
            <a:pPr algn="r">
              <a:defRPr/>
            </a:pPr>
            <a:r>
              <a:rPr lang="fr-FR" sz="1200">
                <a:solidFill>
                  <a:srgbClr val="424A54"/>
                </a:solidFill>
              </a:rPr>
              <a:t>| </a:t>
            </a:r>
          </a:p>
        </p:txBody>
      </p:sp>
      <p:sp>
        <p:nvSpPr>
          <p:cNvPr id="1329299085" name="ZoneTexte 22"/>
          <p:cNvSpPr txBox="1"/>
          <p:nvPr userDrawn="1"/>
        </p:nvSpPr>
        <p:spPr bwMode="auto">
          <a:xfrm>
            <a:off x="11353800" y="6165304"/>
            <a:ext cx="838200" cy="692696"/>
          </a:xfrm>
          <a:prstGeom prst="rect">
            <a:avLst/>
          </a:prstGeom>
          <a:noFill/>
        </p:spPr>
        <p:txBody>
          <a:bodyPr wrap="square" lIns="0" tIns="0" rIns="0" bIns="0" rtlCol="0" anchor="ctr" anchorCtr="0">
            <a:noAutofit/>
          </a:bodyPr>
          <a:lstStyle/>
          <a:p>
            <a:pPr algn="ctr">
              <a:defRPr/>
            </a:pPr>
            <a:fld id="{BE95CEF7-3B83-8B4D-9762-72773A2E5289}" type="slidenum">
              <a:rPr lang="fr-FR" sz="1200" b="1">
                <a:solidFill>
                  <a:schemeClr val="bg1"/>
                </a:solidFill>
              </a:rPr>
              <a:t>‹N°›</a:t>
            </a:fld>
            <a:endParaRPr lang="fr-FR" sz="1200" b="1">
              <a:solidFill>
                <a:schemeClr val="bg1"/>
              </a:solidFill>
            </a:endParaRPr>
          </a:p>
        </p:txBody>
      </p:sp>
      <p:sp>
        <p:nvSpPr>
          <p:cNvPr id="2116040658" name="Shape 4880"/>
          <p:cNvSpPr>
            <a:spLocks noChangeAspect="1"/>
          </p:cNvSpPr>
          <p:nvPr userDrawn="1"/>
        </p:nvSpPr>
        <p:spPr bwMode="auto">
          <a:xfrm>
            <a:off x="8907714" y="6456763"/>
            <a:ext cx="164617"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defRPr/>
            </a:pPr>
            <a:endParaRPr sz="3600">
              <a:solidFill>
                <a:schemeClr val="dk1"/>
              </a:solidFill>
              <a:latin typeface="Lato"/>
              <a:ea typeface="Lato"/>
              <a:cs typeface="Lato"/>
            </a:endParaRPr>
          </a:p>
        </p:txBody>
      </p:sp>
      <p:sp>
        <p:nvSpPr>
          <p:cNvPr id="1896511626" name="ZoneTexte 24"/>
          <p:cNvSpPr txBox="1"/>
          <p:nvPr userDrawn="1"/>
        </p:nvSpPr>
        <p:spPr bwMode="auto">
          <a:xfrm>
            <a:off x="8976320" y="6165304"/>
            <a:ext cx="354291" cy="692696"/>
          </a:xfrm>
          <a:prstGeom prst="rect">
            <a:avLst/>
          </a:prstGeom>
          <a:noFill/>
        </p:spPr>
        <p:txBody>
          <a:bodyPr wrap="square" lIns="0" tIns="0" rIns="0" bIns="0" rtlCol="0" anchor="ctr" anchorCtr="0">
            <a:noAutofit/>
          </a:bodyPr>
          <a:lstStyle/>
          <a:p>
            <a:pPr algn="r">
              <a:defRPr/>
            </a:pPr>
            <a:r>
              <a:rPr lang="fr-FR" sz="1200">
                <a:solidFill>
                  <a:srgbClr val="424A54"/>
                </a:solidFill>
              </a:rPr>
              <a:t>| </a:t>
            </a:r>
          </a:p>
        </p:txBody>
      </p:sp>
      <p:sp>
        <p:nvSpPr>
          <p:cNvPr id="1603232288" name="Espace réservé du texte 4"/>
          <p:cNvSpPr>
            <a:spLocks noGrp="1"/>
          </p:cNvSpPr>
          <p:nvPr>
            <p:ph type="body" sz="quarter" idx="13" hasCustomPrompt="1"/>
          </p:nvPr>
        </p:nvSpPr>
        <p:spPr bwMode="auto">
          <a:xfrm>
            <a:off x="6288618" y="6165304"/>
            <a:ext cx="2495549" cy="692696"/>
          </a:xfrm>
          <a:prstGeom prst="rect">
            <a:avLst/>
          </a:prstGeom>
        </p:spPr>
        <p:txBody>
          <a:bodyPr lIns="0" tIns="0" rIns="0" bIns="0" anchor="ctr" anchorCtr="0"/>
          <a:lstStyle>
            <a:lvl1pPr marL="0" indent="0" algn="r">
              <a:buNone/>
              <a:defRPr sz="1200">
                <a:solidFill>
                  <a:schemeClr val="bg1"/>
                </a:solidFill>
              </a:defRPr>
            </a:lvl1pPr>
          </a:lstStyle>
          <a:p>
            <a:pPr lvl="0">
              <a:defRPr/>
            </a:pPr>
            <a:r>
              <a:rPr lang="fr-FR"/>
              <a:t>univ-tours.fr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2 colonnes">
    <p:bg>
      <p:bgPr>
        <a:blipFill rotWithShape="1">
          <a:blip r:embed="rId2">
            <a:lum/>
          </a:blip>
          <a:stretch/>
        </a:blipFill>
        <a:effectLst/>
      </p:bgPr>
    </p:bg>
    <p:spTree>
      <p:nvGrpSpPr>
        <p:cNvPr id="1" name=""/>
        <p:cNvGrpSpPr/>
        <p:nvPr/>
      </p:nvGrpSpPr>
      <p:grpSpPr bwMode="auto">
        <a:xfrm>
          <a:off x="0" y="0"/>
          <a:ext cx="0" cy="0"/>
          <a:chOff x="0" y="0"/>
          <a:chExt cx="0" cy="0"/>
        </a:xfrm>
      </p:grpSpPr>
      <p:sp>
        <p:nvSpPr>
          <p:cNvPr id="1116479718" name="Espace réservé du contenu 2"/>
          <p:cNvSpPr>
            <a:spLocks noGrp="1"/>
          </p:cNvSpPr>
          <p:nvPr>
            <p:ph idx="1" hasCustomPrompt="1"/>
          </p:nvPr>
        </p:nvSpPr>
        <p:spPr bwMode="auto">
          <a:xfrm>
            <a:off x="609600" y="2060848"/>
            <a:ext cx="10972800" cy="3168351"/>
          </a:xfrm>
          <a:prstGeom prst="rect">
            <a:avLst/>
          </a:prstGeom>
        </p:spPr>
        <p:txBody>
          <a:bodyPr numCol="2" spcCol="540000"/>
          <a:lstStyle>
            <a:lvl1pPr marL="0" indent="0" algn="l">
              <a:buNone/>
              <a:defRPr lang="fr-FR" sz="1500">
                <a:solidFill>
                  <a:srgbClr val="424A54"/>
                </a:solidFill>
              </a:defRPr>
            </a:lvl1pPr>
            <a:lvl2pPr algn="l">
              <a:defRPr/>
            </a:lvl2pPr>
            <a:lvl3pPr algn="l">
              <a:defRPr/>
            </a:lvl3pPr>
            <a:lvl4pPr algn="l">
              <a:defRPr/>
            </a:lvl4pPr>
            <a:lvl5pPr algn="l">
              <a:defRPr/>
            </a:lvl5pPr>
          </a:lstStyle>
          <a:p>
            <a:pPr lvl="0">
              <a:defRPr/>
            </a:pPr>
            <a:r>
              <a:rPr lang="fr-FR"/>
              <a:t>Sum everum faccus non cusdae vitatis con pla ipsanti volor maio. Ma ese voluptatum rernatus ea dempost, num remporibus alibust, que necte et, sus di doleculpa voluptassum fugias coribustiur, con commolo rrorporpor sitendu cillest fugitium cone nossincipis reperia pro idus, officidem repudignim res consenimi, quae dolorerion corestio que vollentur recae si res quassequiam consequi di ulparum endaesent pa cus magnatem voloreptatus dellabo riatenim fugitatiat licti repe voloribus, si ut aut ommoluptatur sum quatem fugit pelita si ditatis ate vitatis et pa nis ut es minulpa non paruptiorrum quia parum ressime velique sequidignis dolorro repuda pro to doluptatia sequisimusam nis elluptam sa debit intiis apeliquundis as mos exerchic to quibea quiatium sed magnimiliqui aut platem qui omnitaque resti num facerfera sunti volum dolorem liquo eum et aborem sumet quia doluptatur mi, id unt et ute dit experae cum fugia iumquodisqui alit venis ationsequati officitis ut eneceati qui dest, </a:t>
            </a:r>
            <a:endParaRPr/>
          </a:p>
        </p:txBody>
      </p:sp>
      <p:sp>
        <p:nvSpPr>
          <p:cNvPr id="67083817" name="Titre 1"/>
          <p:cNvSpPr>
            <a:spLocks noGrp="1"/>
          </p:cNvSpPr>
          <p:nvPr>
            <p:ph type="title" hasCustomPrompt="1"/>
          </p:nvPr>
        </p:nvSpPr>
        <p:spPr bwMode="auto">
          <a:xfrm>
            <a:off x="609600" y="365126"/>
            <a:ext cx="10972800" cy="543595"/>
          </a:xfrm>
          <a:prstGeom prst="rect">
            <a:avLst/>
          </a:prstGeom>
        </p:spPr>
        <p:txBody>
          <a:bodyPr/>
          <a:lstStyle>
            <a:lvl1pPr algn="ctr">
              <a:defRPr sz="2800" b="1">
                <a:solidFill>
                  <a:srgbClr val="45A59D"/>
                </a:solidFill>
              </a:defRPr>
            </a:lvl1pPr>
          </a:lstStyle>
          <a:p>
            <a:pPr>
              <a:defRPr/>
            </a:pPr>
            <a:r>
              <a:rPr lang="fr-FR"/>
              <a:t>CLIQUEZ ET MODIFIEZ LE TITRE</a:t>
            </a:r>
            <a:endParaRPr/>
          </a:p>
        </p:txBody>
      </p:sp>
      <p:sp>
        <p:nvSpPr>
          <p:cNvPr id="1734490236" name="Espace réservé du texte 10"/>
          <p:cNvSpPr>
            <a:spLocks noGrp="1"/>
          </p:cNvSpPr>
          <p:nvPr>
            <p:ph type="body" sz="quarter" idx="10" hasCustomPrompt="1"/>
          </p:nvPr>
        </p:nvSpPr>
        <p:spPr bwMode="auto">
          <a:xfrm>
            <a:off x="1775883" y="6165304"/>
            <a:ext cx="4320116"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defRPr/>
            </a:pPr>
            <a:r>
              <a:rPr lang="fr-FR"/>
              <a:t>Titre de votre présentation</a:t>
            </a:r>
            <a:endParaRPr/>
          </a:p>
        </p:txBody>
      </p:sp>
      <p:sp>
        <p:nvSpPr>
          <p:cNvPr id="1718950026" name="Espace réservé du texte 19"/>
          <p:cNvSpPr>
            <a:spLocks noGrp="1"/>
          </p:cNvSpPr>
          <p:nvPr>
            <p:ph type="body" sz="quarter" idx="12"/>
          </p:nvPr>
        </p:nvSpPr>
        <p:spPr bwMode="auto">
          <a:xfrm>
            <a:off x="609600" y="908721"/>
            <a:ext cx="10972800" cy="307777"/>
          </a:xfrm>
          <a:prstGeom prst="rect">
            <a:avLst/>
          </a:prstGeom>
        </p:spPr>
        <p:txBody>
          <a:bodyPr wrap="square"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defRPr/>
            </a:pPr>
            <a:r>
              <a:rPr lang="fr-FR"/>
              <a:t>Cliquez pour modifier les styles du texte du masque</a:t>
            </a:r>
            <a:endParaRPr/>
          </a:p>
        </p:txBody>
      </p:sp>
      <p:sp>
        <p:nvSpPr>
          <p:cNvPr id="805096546" name="ZoneTexte 14"/>
          <p:cNvSpPr txBox="1"/>
          <p:nvPr userDrawn="1"/>
        </p:nvSpPr>
        <p:spPr bwMode="auto">
          <a:xfrm>
            <a:off x="10999509" y="6165304"/>
            <a:ext cx="354291" cy="692696"/>
          </a:xfrm>
          <a:prstGeom prst="rect">
            <a:avLst/>
          </a:prstGeom>
          <a:noFill/>
        </p:spPr>
        <p:txBody>
          <a:bodyPr wrap="square" lIns="0" tIns="0" rIns="0" bIns="0" rtlCol="0" anchor="ctr" anchorCtr="0">
            <a:noAutofit/>
          </a:bodyPr>
          <a:lstStyle/>
          <a:p>
            <a:pPr algn="r">
              <a:defRPr/>
            </a:pPr>
            <a:r>
              <a:rPr lang="fr-FR" sz="1200">
                <a:solidFill>
                  <a:srgbClr val="424A54"/>
                </a:solidFill>
              </a:rPr>
              <a:t>| </a:t>
            </a:r>
          </a:p>
        </p:txBody>
      </p:sp>
      <p:sp>
        <p:nvSpPr>
          <p:cNvPr id="1987606279" name="ZoneTexte 15"/>
          <p:cNvSpPr txBox="1"/>
          <p:nvPr userDrawn="1"/>
        </p:nvSpPr>
        <p:spPr bwMode="auto">
          <a:xfrm>
            <a:off x="11353800" y="6165304"/>
            <a:ext cx="838200" cy="692696"/>
          </a:xfrm>
          <a:prstGeom prst="rect">
            <a:avLst/>
          </a:prstGeom>
          <a:noFill/>
        </p:spPr>
        <p:txBody>
          <a:bodyPr wrap="square" lIns="0" tIns="0" rIns="0" bIns="0" rtlCol="0" anchor="ctr" anchorCtr="0">
            <a:noAutofit/>
          </a:bodyPr>
          <a:lstStyle/>
          <a:p>
            <a:pPr algn="ctr">
              <a:defRPr/>
            </a:pPr>
            <a:fld id="{BE95CEF7-3B83-8B4D-9762-72773A2E5289}" type="slidenum">
              <a:rPr lang="fr-FR" sz="1200" b="1">
                <a:solidFill>
                  <a:schemeClr val="bg1"/>
                </a:solidFill>
              </a:rPr>
              <a:t>‹N°›</a:t>
            </a:fld>
            <a:endParaRPr lang="fr-FR" sz="1200" b="1">
              <a:solidFill>
                <a:schemeClr val="bg1"/>
              </a:solidFill>
            </a:endParaRPr>
          </a:p>
        </p:txBody>
      </p:sp>
      <p:sp>
        <p:nvSpPr>
          <p:cNvPr id="2141419550" name="Shape 4880"/>
          <p:cNvSpPr>
            <a:spLocks noChangeAspect="1"/>
          </p:cNvSpPr>
          <p:nvPr userDrawn="1"/>
        </p:nvSpPr>
        <p:spPr bwMode="auto">
          <a:xfrm>
            <a:off x="8907714" y="6456763"/>
            <a:ext cx="164617"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defRPr/>
            </a:pPr>
            <a:endParaRPr sz="3600">
              <a:solidFill>
                <a:schemeClr val="dk1"/>
              </a:solidFill>
              <a:latin typeface="Lato"/>
              <a:ea typeface="Lato"/>
              <a:cs typeface="Lato"/>
            </a:endParaRPr>
          </a:p>
        </p:txBody>
      </p:sp>
      <p:sp>
        <p:nvSpPr>
          <p:cNvPr id="530710456" name="ZoneTexte 17"/>
          <p:cNvSpPr txBox="1"/>
          <p:nvPr userDrawn="1"/>
        </p:nvSpPr>
        <p:spPr bwMode="auto">
          <a:xfrm>
            <a:off x="8976320" y="6165304"/>
            <a:ext cx="354291" cy="692696"/>
          </a:xfrm>
          <a:prstGeom prst="rect">
            <a:avLst/>
          </a:prstGeom>
          <a:noFill/>
        </p:spPr>
        <p:txBody>
          <a:bodyPr wrap="square" lIns="0" tIns="0" rIns="0" bIns="0" rtlCol="0" anchor="ctr" anchorCtr="0">
            <a:noAutofit/>
          </a:bodyPr>
          <a:lstStyle/>
          <a:p>
            <a:pPr algn="r">
              <a:defRPr/>
            </a:pPr>
            <a:r>
              <a:rPr lang="fr-FR" sz="1200">
                <a:solidFill>
                  <a:srgbClr val="424A54"/>
                </a:solidFill>
              </a:rPr>
              <a:t>| </a:t>
            </a:r>
          </a:p>
        </p:txBody>
      </p:sp>
      <p:sp>
        <p:nvSpPr>
          <p:cNvPr id="634214373" name="Espace réservé du texte 4"/>
          <p:cNvSpPr>
            <a:spLocks noGrp="1"/>
          </p:cNvSpPr>
          <p:nvPr>
            <p:ph type="body" sz="quarter" idx="13" hasCustomPrompt="1"/>
          </p:nvPr>
        </p:nvSpPr>
        <p:spPr bwMode="auto">
          <a:xfrm>
            <a:off x="6288618" y="6165304"/>
            <a:ext cx="2495549" cy="692696"/>
          </a:xfrm>
          <a:prstGeom prst="rect">
            <a:avLst/>
          </a:prstGeom>
        </p:spPr>
        <p:txBody>
          <a:bodyPr lIns="0" tIns="0" rIns="0" bIns="0" anchor="ctr" anchorCtr="0"/>
          <a:lstStyle>
            <a:lvl1pPr marL="0" indent="0" algn="r">
              <a:buNone/>
              <a:defRPr sz="1200">
                <a:solidFill>
                  <a:schemeClr val="bg1"/>
                </a:solidFill>
              </a:defRPr>
            </a:lvl1pPr>
          </a:lstStyle>
          <a:p>
            <a:pPr lvl="0">
              <a:defRPr/>
            </a:pPr>
            <a:r>
              <a:rPr lang="fr-FR"/>
              <a:t>univ-tours.fr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userDrawn="1">
  <p:cSld name="graphique">
    <p:bg>
      <p:bgPr>
        <a:blipFill rotWithShape="0">
          <a:blip r:embed="rId2"/>
          <a:stretch/>
        </a:blipFill>
        <a:effectLst/>
      </p:bgPr>
    </p:bg>
    <p:spTree>
      <p:nvGrpSpPr>
        <p:cNvPr id="1" name=""/>
        <p:cNvGrpSpPr/>
        <p:nvPr/>
      </p:nvGrpSpPr>
      <p:grpSpPr bwMode="auto">
        <a:xfrm>
          <a:off x="0" y="0"/>
          <a:ext cx="0" cy="0"/>
          <a:chOff x="0" y="0"/>
          <a:chExt cx="0" cy="0"/>
        </a:xfrm>
      </p:grpSpPr>
      <p:sp>
        <p:nvSpPr>
          <p:cNvPr id="1502911423" name="ZoneTexte 6"/>
          <p:cNvSpPr txBox="1">
            <a:spLocks noChangeArrowheads="1"/>
          </p:cNvSpPr>
          <p:nvPr userDrawn="1"/>
        </p:nvSpPr>
        <p:spPr bwMode="auto">
          <a:xfrm>
            <a:off x="7152216" y="6165850"/>
            <a:ext cx="2207683" cy="692150"/>
          </a:xfrm>
          <a:prstGeom prst="rect">
            <a:avLst/>
          </a:prstGeom>
          <a:noFill/>
          <a:ln>
            <a:noFill/>
          </a:ln>
        </p:spPr>
        <p:txBody>
          <a:bodyPr lIns="0" tIns="0" rIns="0" bIns="0" anchor="ctr"/>
          <a:lstStyle>
            <a:lvl1pPr>
              <a:defRPr>
                <a:solidFill>
                  <a:schemeClr val="tx1"/>
                </a:solidFill>
                <a:latin typeface="Arial"/>
              </a:defRPr>
            </a:lvl1pPr>
            <a:lvl2pPr marL="742950" indent="-285750">
              <a:defRPr>
                <a:solidFill>
                  <a:schemeClr val="tx1"/>
                </a:solidFill>
                <a:latin typeface="Arial"/>
              </a:defRPr>
            </a:lvl2pPr>
            <a:lvl3pPr marL="1143000" indent="-228600">
              <a:defRPr>
                <a:solidFill>
                  <a:schemeClr val="tx1"/>
                </a:solidFill>
                <a:latin typeface="Arial"/>
              </a:defRPr>
            </a:lvl3pPr>
            <a:lvl4pPr marL="1600200" indent="-228600">
              <a:defRPr>
                <a:solidFill>
                  <a:schemeClr val="tx1"/>
                </a:solidFill>
                <a:latin typeface="Arial"/>
              </a:defRPr>
            </a:lvl4pPr>
            <a:lvl5pPr marL="2057400" indent="-228600">
              <a:defRPr>
                <a:solidFill>
                  <a:schemeClr val="tx1"/>
                </a:solidFill>
                <a:latin typeface="Arial"/>
              </a:defRPr>
            </a:lvl5pPr>
            <a:lvl6pPr marL="2514600" indent="-228600">
              <a:spcBef>
                <a:spcPts val="0"/>
              </a:spcBef>
              <a:spcAft>
                <a:spcPts val="0"/>
              </a:spcAft>
              <a:defRPr>
                <a:solidFill>
                  <a:schemeClr val="tx1"/>
                </a:solidFill>
                <a:latin typeface="Arial"/>
              </a:defRPr>
            </a:lvl6pPr>
            <a:lvl7pPr marL="2971800" indent="-228600">
              <a:spcBef>
                <a:spcPts val="0"/>
              </a:spcBef>
              <a:spcAft>
                <a:spcPts val="0"/>
              </a:spcAft>
              <a:defRPr>
                <a:solidFill>
                  <a:schemeClr val="tx1"/>
                </a:solidFill>
                <a:latin typeface="Arial"/>
              </a:defRPr>
            </a:lvl7pPr>
            <a:lvl8pPr marL="3429000" indent="-228600">
              <a:spcBef>
                <a:spcPts val="0"/>
              </a:spcBef>
              <a:spcAft>
                <a:spcPts val="0"/>
              </a:spcAft>
              <a:defRPr>
                <a:solidFill>
                  <a:schemeClr val="tx1"/>
                </a:solidFill>
                <a:latin typeface="Arial"/>
              </a:defRPr>
            </a:lvl8pPr>
            <a:lvl9pPr marL="3886200" indent="-228600">
              <a:spcBef>
                <a:spcPts val="0"/>
              </a:spcBef>
              <a:spcAft>
                <a:spcPts val="0"/>
              </a:spcAft>
              <a:defRPr>
                <a:solidFill>
                  <a:schemeClr val="tx1"/>
                </a:solidFill>
                <a:latin typeface="Arial"/>
              </a:defRPr>
            </a:lvl9pPr>
          </a:lstStyle>
          <a:p>
            <a:pPr algn="r">
              <a:defRPr/>
            </a:pPr>
            <a:r>
              <a:rPr lang="fr-FR" sz="1200">
                <a:solidFill>
                  <a:schemeClr val="bg1"/>
                </a:solidFill>
              </a:rPr>
              <a:t> ssu@univ-tours.fr     </a:t>
            </a:r>
            <a:r>
              <a:rPr lang="fr-FR" sz="1200">
                <a:solidFill>
                  <a:srgbClr val="424A54"/>
                </a:solidFill>
              </a:rPr>
              <a:t>| </a:t>
            </a:r>
            <a:endParaRPr/>
          </a:p>
        </p:txBody>
      </p:sp>
      <p:sp>
        <p:nvSpPr>
          <p:cNvPr id="1991514843" name="ZoneTexte 7"/>
          <p:cNvSpPr txBox="1">
            <a:spLocks noChangeArrowheads="1"/>
          </p:cNvSpPr>
          <p:nvPr userDrawn="1"/>
        </p:nvSpPr>
        <p:spPr bwMode="auto">
          <a:xfrm>
            <a:off x="11000317" y="6165850"/>
            <a:ext cx="353483" cy="692150"/>
          </a:xfrm>
          <a:prstGeom prst="rect">
            <a:avLst/>
          </a:prstGeom>
          <a:noFill/>
          <a:ln>
            <a:noFill/>
          </a:ln>
        </p:spPr>
        <p:txBody>
          <a:bodyPr lIns="0" tIns="0" rIns="0" bIns="0" anchor="ctr"/>
          <a:lstStyle>
            <a:lvl1pPr>
              <a:defRPr>
                <a:solidFill>
                  <a:schemeClr val="tx1"/>
                </a:solidFill>
                <a:latin typeface="Arial"/>
              </a:defRPr>
            </a:lvl1pPr>
            <a:lvl2pPr marL="742950" indent="-285750">
              <a:defRPr>
                <a:solidFill>
                  <a:schemeClr val="tx1"/>
                </a:solidFill>
                <a:latin typeface="Arial"/>
              </a:defRPr>
            </a:lvl2pPr>
            <a:lvl3pPr marL="1143000" indent="-228600">
              <a:defRPr>
                <a:solidFill>
                  <a:schemeClr val="tx1"/>
                </a:solidFill>
                <a:latin typeface="Arial"/>
              </a:defRPr>
            </a:lvl3pPr>
            <a:lvl4pPr marL="1600200" indent="-228600">
              <a:defRPr>
                <a:solidFill>
                  <a:schemeClr val="tx1"/>
                </a:solidFill>
                <a:latin typeface="Arial"/>
              </a:defRPr>
            </a:lvl4pPr>
            <a:lvl5pPr marL="2057400" indent="-228600">
              <a:defRPr>
                <a:solidFill>
                  <a:schemeClr val="tx1"/>
                </a:solidFill>
                <a:latin typeface="Arial"/>
              </a:defRPr>
            </a:lvl5pPr>
            <a:lvl6pPr marL="2514600" indent="-228600">
              <a:spcBef>
                <a:spcPts val="0"/>
              </a:spcBef>
              <a:spcAft>
                <a:spcPts val="0"/>
              </a:spcAft>
              <a:defRPr>
                <a:solidFill>
                  <a:schemeClr val="tx1"/>
                </a:solidFill>
                <a:latin typeface="Arial"/>
              </a:defRPr>
            </a:lvl6pPr>
            <a:lvl7pPr marL="2971800" indent="-228600">
              <a:spcBef>
                <a:spcPts val="0"/>
              </a:spcBef>
              <a:spcAft>
                <a:spcPts val="0"/>
              </a:spcAft>
              <a:defRPr>
                <a:solidFill>
                  <a:schemeClr val="tx1"/>
                </a:solidFill>
                <a:latin typeface="Arial"/>
              </a:defRPr>
            </a:lvl7pPr>
            <a:lvl8pPr marL="3429000" indent="-228600">
              <a:spcBef>
                <a:spcPts val="0"/>
              </a:spcBef>
              <a:spcAft>
                <a:spcPts val="0"/>
              </a:spcAft>
              <a:defRPr>
                <a:solidFill>
                  <a:schemeClr val="tx1"/>
                </a:solidFill>
                <a:latin typeface="Arial"/>
              </a:defRPr>
            </a:lvl8pPr>
            <a:lvl9pPr marL="3886200" indent="-228600">
              <a:spcBef>
                <a:spcPts val="0"/>
              </a:spcBef>
              <a:spcAft>
                <a:spcPts val="0"/>
              </a:spcAft>
              <a:defRPr>
                <a:solidFill>
                  <a:schemeClr val="tx1"/>
                </a:solidFill>
                <a:latin typeface="Arial"/>
              </a:defRPr>
            </a:lvl9pPr>
          </a:lstStyle>
          <a:p>
            <a:pPr algn="r">
              <a:defRPr/>
            </a:pPr>
            <a:r>
              <a:rPr lang="fr-FR" sz="1200">
                <a:solidFill>
                  <a:srgbClr val="424A54"/>
                </a:solidFill>
              </a:rPr>
              <a:t>| </a:t>
            </a:r>
            <a:endParaRPr/>
          </a:p>
        </p:txBody>
      </p:sp>
      <p:sp>
        <p:nvSpPr>
          <p:cNvPr id="2027225422" name="ZoneTexte 8"/>
          <p:cNvSpPr txBox="1">
            <a:spLocks noChangeArrowheads="1"/>
          </p:cNvSpPr>
          <p:nvPr userDrawn="1"/>
        </p:nvSpPr>
        <p:spPr bwMode="auto">
          <a:xfrm>
            <a:off x="11353800" y="6165850"/>
            <a:ext cx="838200" cy="692150"/>
          </a:xfrm>
          <a:prstGeom prst="rect">
            <a:avLst/>
          </a:prstGeom>
          <a:noFill/>
          <a:ln>
            <a:noFill/>
          </a:ln>
        </p:spPr>
        <p:txBody>
          <a:bodyPr lIns="0" tIns="0" rIns="0" bIns="0" anchor="ctr"/>
          <a:lstStyle>
            <a:lvl1pPr>
              <a:defRPr>
                <a:solidFill>
                  <a:schemeClr val="tx1"/>
                </a:solidFill>
                <a:latin typeface="Arial"/>
              </a:defRPr>
            </a:lvl1pPr>
            <a:lvl2pPr marL="742950" indent="-285750">
              <a:defRPr>
                <a:solidFill>
                  <a:schemeClr val="tx1"/>
                </a:solidFill>
                <a:latin typeface="Arial"/>
              </a:defRPr>
            </a:lvl2pPr>
            <a:lvl3pPr marL="1143000" indent="-228600">
              <a:defRPr>
                <a:solidFill>
                  <a:schemeClr val="tx1"/>
                </a:solidFill>
                <a:latin typeface="Arial"/>
              </a:defRPr>
            </a:lvl3pPr>
            <a:lvl4pPr marL="1600200" indent="-228600">
              <a:defRPr>
                <a:solidFill>
                  <a:schemeClr val="tx1"/>
                </a:solidFill>
                <a:latin typeface="Arial"/>
              </a:defRPr>
            </a:lvl4pPr>
            <a:lvl5pPr marL="2057400" indent="-228600">
              <a:defRPr>
                <a:solidFill>
                  <a:schemeClr val="tx1"/>
                </a:solidFill>
                <a:latin typeface="Arial"/>
              </a:defRPr>
            </a:lvl5pPr>
            <a:lvl6pPr marL="2514600" indent="-228600">
              <a:spcBef>
                <a:spcPts val="0"/>
              </a:spcBef>
              <a:spcAft>
                <a:spcPts val="0"/>
              </a:spcAft>
              <a:defRPr>
                <a:solidFill>
                  <a:schemeClr val="tx1"/>
                </a:solidFill>
                <a:latin typeface="Arial"/>
              </a:defRPr>
            </a:lvl6pPr>
            <a:lvl7pPr marL="2971800" indent="-228600">
              <a:spcBef>
                <a:spcPts val="0"/>
              </a:spcBef>
              <a:spcAft>
                <a:spcPts val="0"/>
              </a:spcAft>
              <a:defRPr>
                <a:solidFill>
                  <a:schemeClr val="tx1"/>
                </a:solidFill>
                <a:latin typeface="Arial"/>
              </a:defRPr>
            </a:lvl7pPr>
            <a:lvl8pPr marL="3429000" indent="-228600">
              <a:spcBef>
                <a:spcPts val="0"/>
              </a:spcBef>
              <a:spcAft>
                <a:spcPts val="0"/>
              </a:spcAft>
              <a:defRPr>
                <a:solidFill>
                  <a:schemeClr val="tx1"/>
                </a:solidFill>
                <a:latin typeface="Arial"/>
              </a:defRPr>
            </a:lvl8pPr>
            <a:lvl9pPr marL="3886200" indent="-228600">
              <a:spcBef>
                <a:spcPts val="0"/>
              </a:spcBef>
              <a:spcAft>
                <a:spcPts val="0"/>
              </a:spcAft>
              <a:defRPr>
                <a:solidFill>
                  <a:schemeClr val="tx1"/>
                </a:solidFill>
                <a:latin typeface="Arial"/>
              </a:defRPr>
            </a:lvl9pPr>
          </a:lstStyle>
          <a:p>
            <a:pPr algn="ctr">
              <a:defRPr/>
            </a:pPr>
            <a:fld id="{C144584C-B9E3-4E08-ADCD-8E7CFFC6DBD3}" type="slidenum">
              <a:rPr lang="fr-FR" sz="1200" b="1">
                <a:solidFill>
                  <a:schemeClr val="bg1"/>
                </a:solidFill>
              </a:rPr>
              <a:t>‹N°›</a:t>
            </a:fld>
            <a:endParaRPr lang="fr-FR" sz="1200" b="1">
              <a:solidFill>
                <a:schemeClr val="bg1"/>
              </a:solidFill>
            </a:endParaRPr>
          </a:p>
        </p:txBody>
      </p:sp>
      <p:sp>
        <p:nvSpPr>
          <p:cNvPr id="135433106" name="Shape 4862"/>
          <p:cNvSpPr/>
          <p:nvPr userDrawn="1"/>
        </p:nvSpPr>
        <p:spPr bwMode="auto">
          <a:xfrm>
            <a:off x="7056967" y="6450014"/>
            <a:ext cx="239184" cy="122237"/>
          </a:xfrm>
          <a:custGeom>
            <a:avLst/>
            <a:gdLst>
              <a:gd name="T0" fmla="*/ 116852 w 120000"/>
              <a:gd name="T1" fmla="*/ 13178 h 120000"/>
              <a:gd name="T2" fmla="*/ 116852 w 120000"/>
              <a:gd name="T3" fmla="*/ 13178 h 120000"/>
              <a:gd name="T4" fmla="*/ 1317853 w 120000"/>
              <a:gd name="T5" fmla="*/ 61011 h 120000"/>
              <a:gd name="T6" fmla="*/ 1499651 w 120000"/>
              <a:gd name="T7" fmla="*/ 64916 h 120000"/>
              <a:gd name="T8" fmla="*/ 1609997 w 120000"/>
              <a:gd name="T9" fmla="*/ 61011 h 120000"/>
              <a:gd name="T10" fmla="*/ 2817501 w 120000"/>
              <a:gd name="T11" fmla="*/ 13178 h 120000"/>
              <a:gd name="T12" fmla="*/ 2875932 w 120000"/>
              <a:gd name="T13" fmla="*/ 0 h 120000"/>
              <a:gd name="T14" fmla="*/ 116852 w 120000"/>
              <a:gd name="T15" fmla="*/ 0 h 120000"/>
              <a:gd name="T16" fmla="*/ 116852 w 120000"/>
              <a:gd name="T17" fmla="*/ 13178 h 120000"/>
              <a:gd name="T18" fmla="*/ 2875932 w 120000"/>
              <a:gd name="T19" fmla="*/ 39050 h 120000"/>
              <a:gd name="T20" fmla="*/ 2875932 w 120000"/>
              <a:gd name="T21" fmla="*/ 39050 h 120000"/>
              <a:gd name="T22" fmla="*/ 1609997 w 120000"/>
              <a:gd name="T23" fmla="*/ 86881 h 120000"/>
              <a:gd name="T24" fmla="*/ 1499651 w 120000"/>
              <a:gd name="T25" fmla="*/ 86881 h 120000"/>
              <a:gd name="T26" fmla="*/ 1317853 w 120000"/>
              <a:gd name="T27" fmla="*/ 86881 h 120000"/>
              <a:gd name="T28" fmla="*/ 116852 w 120000"/>
              <a:gd name="T29" fmla="*/ 39050 h 120000"/>
              <a:gd name="T30" fmla="*/ 58409 w 120000"/>
              <a:gd name="T31" fmla="*/ 39050 h 120000"/>
              <a:gd name="T32" fmla="*/ 58409 w 120000"/>
              <a:gd name="T33" fmla="*/ 129835 h 120000"/>
              <a:gd name="T34" fmla="*/ 227211 w 120000"/>
              <a:gd name="T35" fmla="*/ 138619 h 120000"/>
              <a:gd name="T36" fmla="*/ 2759091 w 120000"/>
              <a:gd name="T37" fmla="*/ 138619 h 120000"/>
              <a:gd name="T38" fmla="*/ 2934354 w 120000"/>
              <a:gd name="T39" fmla="*/ 129835 h 120000"/>
              <a:gd name="T40" fmla="*/ 2934354 w 120000"/>
              <a:gd name="T41" fmla="*/ 39050 h 120000"/>
              <a:gd name="T42" fmla="*/ 2875932 w 120000"/>
              <a:gd name="T43" fmla="*/ 39050 h 1200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0000"/>
              <a:gd name="T67" fmla="*/ 0 h 120000"/>
              <a:gd name="T68" fmla="*/ 120000 w 120000"/>
              <a:gd name="T69" fmla="*/ 120000 h 12000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0000" h="120000" extrusionOk="0">
                <a:moveTo>
                  <a:pt x="4685" y="11368"/>
                </a:moveTo>
                <a:lnTo>
                  <a:pt x="4685" y="11368"/>
                </a:lnTo>
                <a:cubicBezTo>
                  <a:pt x="9110" y="14736"/>
                  <a:pt x="52841" y="52631"/>
                  <a:pt x="52841" y="52631"/>
                </a:cubicBezTo>
                <a:cubicBezTo>
                  <a:pt x="55184" y="56000"/>
                  <a:pt x="57527" y="56000"/>
                  <a:pt x="60130" y="56000"/>
                </a:cubicBezTo>
                <a:cubicBezTo>
                  <a:pt x="62212" y="56000"/>
                  <a:pt x="64555" y="56000"/>
                  <a:pt x="64555" y="52631"/>
                </a:cubicBezTo>
                <a:cubicBezTo>
                  <a:pt x="66637" y="52631"/>
                  <a:pt x="110629" y="14736"/>
                  <a:pt x="112971" y="11368"/>
                </a:cubicBezTo>
                <a:cubicBezTo>
                  <a:pt x="117657" y="7578"/>
                  <a:pt x="119739" y="0"/>
                  <a:pt x="115314" y="0"/>
                </a:cubicBezTo>
                <a:cubicBezTo>
                  <a:pt x="4685" y="0"/>
                  <a:pt x="4685" y="0"/>
                  <a:pt x="4685" y="0"/>
                </a:cubicBezTo>
                <a:cubicBezTo>
                  <a:pt x="0" y="0"/>
                  <a:pt x="2342" y="7578"/>
                  <a:pt x="4685" y="11368"/>
                </a:cubicBezTo>
                <a:close/>
                <a:moveTo>
                  <a:pt x="115314" y="33684"/>
                </a:moveTo>
                <a:lnTo>
                  <a:pt x="115314" y="33684"/>
                </a:lnTo>
                <a:cubicBezTo>
                  <a:pt x="112971" y="33684"/>
                  <a:pt x="66637" y="71157"/>
                  <a:pt x="64555" y="74947"/>
                </a:cubicBezTo>
                <a:cubicBezTo>
                  <a:pt x="64555" y="74947"/>
                  <a:pt x="62212" y="74947"/>
                  <a:pt x="60130" y="74947"/>
                </a:cubicBezTo>
                <a:cubicBezTo>
                  <a:pt x="57527" y="74947"/>
                  <a:pt x="55184" y="74947"/>
                  <a:pt x="52841" y="74947"/>
                </a:cubicBezTo>
                <a:cubicBezTo>
                  <a:pt x="50498" y="71157"/>
                  <a:pt x="7028" y="33684"/>
                  <a:pt x="4685" y="33684"/>
                </a:cubicBezTo>
                <a:cubicBezTo>
                  <a:pt x="2342" y="30315"/>
                  <a:pt x="2342" y="33684"/>
                  <a:pt x="2342" y="33684"/>
                </a:cubicBezTo>
                <a:cubicBezTo>
                  <a:pt x="2342" y="37052"/>
                  <a:pt x="2342" y="112000"/>
                  <a:pt x="2342" y="112000"/>
                </a:cubicBezTo>
                <a:cubicBezTo>
                  <a:pt x="2342" y="115789"/>
                  <a:pt x="4685" y="119578"/>
                  <a:pt x="9110" y="119578"/>
                </a:cubicBezTo>
                <a:cubicBezTo>
                  <a:pt x="110629" y="119578"/>
                  <a:pt x="110629" y="119578"/>
                  <a:pt x="110629" y="119578"/>
                </a:cubicBezTo>
                <a:cubicBezTo>
                  <a:pt x="115314" y="119578"/>
                  <a:pt x="117657" y="115789"/>
                  <a:pt x="117657" y="112000"/>
                </a:cubicBezTo>
                <a:cubicBezTo>
                  <a:pt x="117657" y="112000"/>
                  <a:pt x="117657" y="37052"/>
                  <a:pt x="117657" y="33684"/>
                </a:cubicBezTo>
                <a:cubicBezTo>
                  <a:pt x="117657" y="33684"/>
                  <a:pt x="117657" y="30315"/>
                  <a:pt x="115314" y="33684"/>
                </a:cubicBezTo>
                <a:close/>
              </a:path>
            </a:pathLst>
          </a:custGeom>
          <a:solidFill>
            <a:schemeClr val="bg1"/>
          </a:solidFill>
          <a:ln>
            <a:noFill/>
          </a:ln>
        </p:spPr>
        <p:txBody>
          <a:bodyPr lIns="91400" tIns="45700" rIns="91400" bIns="45700" anchor="ctr"/>
          <a:lstStyle/>
          <a:p>
            <a:pPr>
              <a:defRPr/>
            </a:pPr>
            <a:endParaRPr lang="fr-FR" sz="1800"/>
          </a:p>
        </p:txBody>
      </p:sp>
      <p:sp>
        <p:nvSpPr>
          <p:cNvPr id="764178840" name="ZoneTexte 11"/>
          <p:cNvSpPr txBox="1">
            <a:spLocks noChangeArrowheads="1"/>
          </p:cNvSpPr>
          <p:nvPr userDrawn="1"/>
        </p:nvSpPr>
        <p:spPr bwMode="auto">
          <a:xfrm>
            <a:off x="9359901" y="6165850"/>
            <a:ext cx="1640417" cy="692150"/>
          </a:xfrm>
          <a:prstGeom prst="rect">
            <a:avLst/>
          </a:prstGeom>
          <a:noFill/>
          <a:ln>
            <a:noFill/>
          </a:ln>
        </p:spPr>
        <p:txBody>
          <a:bodyPr lIns="0" tIns="0" rIns="0" bIns="0" anchor="ctr"/>
          <a:lstStyle>
            <a:lvl1pPr>
              <a:defRPr>
                <a:solidFill>
                  <a:schemeClr val="tx1"/>
                </a:solidFill>
                <a:latin typeface="Arial"/>
              </a:defRPr>
            </a:lvl1pPr>
            <a:lvl2pPr marL="742950" indent="-285750">
              <a:defRPr>
                <a:solidFill>
                  <a:schemeClr val="tx1"/>
                </a:solidFill>
                <a:latin typeface="Arial"/>
              </a:defRPr>
            </a:lvl2pPr>
            <a:lvl3pPr marL="1143000" indent="-228600">
              <a:defRPr>
                <a:solidFill>
                  <a:schemeClr val="tx1"/>
                </a:solidFill>
                <a:latin typeface="Arial"/>
              </a:defRPr>
            </a:lvl3pPr>
            <a:lvl4pPr marL="1600200" indent="-228600">
              <a:defRPr>
                <a:solidFill>
                  <a:schemeClr val="tx1"/>
                </a:solidFill>
                <a:latin typeface="Arial"/>
              </a:defRPr>
            </a:lvl4pPr>
            <a:lvl5pPr marL="2057400" indent="-228600">
              <a:defRPr>
                <a:solidFill>
                  <a:schemeClr val="tx1"/>
                </a:solidFill>
                <a:latin typeface="Arial"/>
              </a:defRPr>
            </a:lvl5pPr>
            <a:lvl6pPr marL="2514600" indent="-228600">
              <a:spcBef>
                <a:spcPts val="0"/>
              </a:spcBef>
              <a:spcAft>
                <a:spcPts val="0"/>
              </a:spcAft>
              <a:defRPr>
                <a:solidFill>
                  <a:schemeClr val="tx1"/>
                </a:solidFill>
                <a:latin typeface="Arial"/>
              </a:defRPr>
            </a:lvl6pPr>
            <a:lvl7pPr marL="2971800" indent="-228600">
              <a:spcBef>
                <a:spcPts val="0"/>
              </a:spcBef>
              <a:spcAft>
                <a:spcPts val="0"/>
              </a:spcAft>
              <a:defRPr>
                <a:solidFill>
                  <a:schemeClr val="tx1"/>
                </a:solidFill>
                <a:latin typeface="Arial"/>
              </a:defRPr>
            </a:lvl7pPr>
            <a:lvl8pPr marL="3429000" indent="-228600">
              <a:spcBef>
                <a:spcPts val="0"/>
              </a:spcBef>
              <a:spcAft>
                <a:spcPts val="0"/>
              </a:spcAft>
              <a:defRPr>
                <a:solidFill>
                  <a:schemeClr val="tx1"/>
                </a:solidFill>
                <a:latin typeface="Arial"/>
              </a:defRPr>
            </a:lvl8pPr>
            <a:lvl9pPr marL="3886200" indent="-228600">
              <a:spcBef>
                <a:spcPts val="0"/>
              </a:spcBef>
              <a:spcAft>
                <a:spcPts val="0"/>
              </a:spcAft>
              <a:defRPr>
                <a:solidFill>
                  <a:schemeClr val="tx1"/>
                </a:solidFill>
                <a:latin typeface="Arial"/>
              </a:defRPr>
            </a:lvl9pPr>
          </a:lstStyle>
          <a:p>
            <a:pPr algn="ctr">
              <a:defRPr/>
            </a:pPr>
            <a:r>
              <a:rPr lang="fr-FR" sz="1000">
                <a:solidFill>
                  <a:schemeClr val="bg1"/>
                </a:solidFill>
              </a:rPr>
              <a:t>Service de Santé Universitaire</a:t>
            </a:r>
            <a:endParaRPr/>
          </a:p>
        </p:txBody>
      </p:sp>
      <p:sp>
        <p:nvSpPr>
          <p:cNvPr id="893986924" name="Espace réservé du contenu 2"/>
          <p:cNvSpPr>
            <a:spLocks noGrp="1"/>
          </p:cNvSpPr>
          <p:nvPr>
            <p:ph idx="1"/>
          </p:nvPr>
        </p:nvSpPr>
        <p:spPr bwMode="auto">
          <a:xfrm>
            <a:off x="6096000" y="1749841"/>
            <a:ext cx="5486401" cy="1175705"/>
          </a:xfrm>
          <a:prstGeom prst="rect">
            <a:avLst/>
          </a:prstGeom>
        </p:spPr>
        <p:txBody>
          <a:bodyPr wrap="square" lIns="0" tIns="0" rIns="0" bIns="0" numCol="1" spcCol="1080000">
            <a:spAutoFit/>
          </a:bodyPr>
          <a:lstStyle>
            <a:lvl1pPr marL="0" indent="0" algn="l">
              <a:spcBef>
                <a:spcPts val="2000"/>
              </a:spcBef>
              <a:buNone/>
              <a:defRPr lang="fr-FR" sz="1400">
                <a:solidFill>
                  <a:srgbClr val="424A54"/>
                </a:solidFill>
              </a:defRPr>
            </a:lvl1pPr>
            <a:lvl2pPr algn="l">
              <a:defRPr/>
            </a:lvl2pPr>
            <a:lvl3pPr algn="l">
              <a:defRPr/>
            </a:lvl3pPr>
            <a:lvl4pPr algn="l">
              <a:defRPr/>
            </a:lvl4pPr>
            <a:lvl5pPr algn="l">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p:txBody>
      </p:sp>
      <p:sp>
        <p:nvSpPr>
          <p:cNvPr id="1335198762" name="Titre 1"/>
          <p:cNvSpPr>
            <a:spLocks noGrp="1"/>
          </p:cNvSpPr>
          <p:nvPr>
            <p:ph type="title"/>
          </p:nvPr>
        </p:nvSpPr>
        <p:spPr bwMode="auto">
          <a:xfrm>
            <a:off x="6095997" y="365125"/>
            <a:ext cx="5486403" cy="430887"/>
          </a:xfrm>
          <a:prstGeom prst="rect">
            <a:avLst/>
          </a:prstGeom>
        </p:spPr>
        <p:txBody>
          <a:bodyPr lIns="0" tIns="0" rIns="0" bIns="0">
            <a:spAutoFit/>
          </a:bodyPr>
          <a:lstStyle>
            <a:lvl1pPr algn="l">
              <a:defRPr sz="2800" b="1">
                <a:solidFill>
                  <a:srgbClr val="45A59D"/>
                </a:solidFill>
              </a:defRPr>
            </a:lvl1pPr>
          </a:lstStyle>
          <a:p>
            <a:pPr>
              <a:defRPr/>
            </a:pPr>
            <a:r>
              <a:rPr lang="fr-FR"/>
              <a:t>Modifiez le style du titre</a:t>
            </a:r>
            <a:endParaRPr/>
          </a:p>
        </p:txBody>
      </p:sp>
      <p:sp>
        <p:nvSpPr>
          <p:cNvPr id="205286060" name="Espace réservé du texte 10"/>
          <p:cNvSpPr>
            <a:spLocks noGrp="1"/>
          </p:cNvSpPr>
          <p:nvPr>
            <p:ph type="body" sz="quarter" idx="10"/>
          </p:nvPr>
        </p:nvSpPr>
        <p:spPr bwMode="auto">
          <a:xfrm>
            <a:off x="1775883" y="6165304"/>
            <a:ext cx="4320116"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defRPr/>
            </a:pPr>
            <a:r>
              <a:rPr lang="fr-FR"/>
              <a:t>Modifier les styles du texte du masque</a:t>
            </a:r>
            <a:endParaRPr/>
          </a:p>
        </p:txBody>
      </p:sp>
      <p:sp>
        <p:nvSpPr>
          <p:cNvPr id="15949287" name="Espace réservé du graphique 5"/>
          <p:cNvSpPr>
            <a:spLocks noGrp="1"/>
          </p:cNvSpPr>
          <p:nvPr>
            <p:ph type="chart" sz="quarter" idx="12"/>
          </p:nvPr>
        </p:nvSpPr>
        <p:spPr bwMode="auto">
          <a:xfrm>
            <a:off x="624418" y="365126"/>
            <a:ext cx="4895519" cy="5006975"/>
          </a:xfrm>
          <a:prstGeom prst="rect">
            <a:avLst/>
          </a:prstGeom>
        </p:spPr>
        <p:txBody>
          <a:bodyPr/>
          <a:lstStyle/>
          <a:p>
            <a:pPr lvl="0">
              <a:defRPr/>
            </a:pPr>
            <a:endParaRPr lang="fr-FR"/>
          </a:p>
        </p:txBody>
      </p:sp>
      <p:sp>
        <p:nvSpPr>
          <p:cNvPr id="215917689" name="Espace réservé du texte 19"/>
          <p:cNvSpPr>
            <a:spLocks noGrp="1"/>
          </p:cNvSpPr>
          <p:nvPr>
            <p:ph type="body" sz="quarter" idx="13"/>
          </p:nvPr>
        </p:nvSpPr>
        <p:spPr bwMode="auto">
          <a:xfrm>
            <a:off x="6095997" y="1224305"/>
            <a:ext cx="5501220"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defRPr/>
            </a:pPr>
            <a:r>
              <a:rPr lang="fr-FR"/>
              <a:t>Cliquez pour modifier</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5">
            <a:lum/>
          </a:blip>
          <a:stretch/>
        </a:blipFill>
        <a:effectLst/>
      </p:bgPr>
    </p:bg>
    <p:spTree>
      <p:nvGrpSpPr>
        <p:cNvPr id="1" name=""/>
        <p:cNvGrpSpPr/>
        <p:nvPr/>
      </p:nvGrpSpPr>
      <p:grpSpPr bwMode="auto">
        <a:xfrm>
          <a:off x="0" y="0"/>
          <a:ext cx="0" cy="0"/>
          <a:chOff x="0" y="0"/>
          <a:chExt cx="0" cy="0"/>
        </a:xfrm>
      </p:grpSpPr>
      <p:sp>
        <p:nvSpPr>
          <p:cNvPr id="1726803891" name="Espace réservé du texte 4"/>
          <p:cNvSpPr txBox="1"/>
          <p:nvPr userDrawn="1"/>
        </p:nvSpPr>
        <p:spPr bwMode="auto">
          <a:xfrm>
            <a:off x="9264485" y="6165304"/>
            <a:ext cx="1824071" cy="692696"/>
          </a:xfrm>
          <a:prstGeom prst="rect">
            <a:avLst/>
          </a:prstGeom>
        </p:spPr>
        <p:txBody>
          <a:bodyPr lIns="0" tIns="0" rIns="0" bIns="0" anchor="ctr" anchorCtr="0"/>
          <a:lstStyle>
            <a:lvl1pPr marL="0" indent="0" algn="r" defTabSz="914400" rtl="0">
              <a:spcBef>
                <a:spcPts val="0"/>
              </a:spcBef>
              <a:buFont typeface="Arial"/>
              <a:buNone/>
              <a:defRPr sz="1200">
                <a:solidFill>
                  <a:schemeClr val="bg1"/>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defRPr/>
            </a:pPr>
            <a:fld id="{BC14B74C-C413-FD4F-A2DA-ABC505EDD829}" type="datetime4">
              <a:rPr lang="fr-FR" sz="1200"/>
              <a:t>2 septembre 2026</a:t>
            </a:fld>
            <a:endParaRPr lang="fr-FR" sz="120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dt="0"/>
  <p:txStyles>
    <p:titleStyle>
      <a:lvl1pPr marL="0" marR="0" indent="0" algn="l" defTabSz="914400" rtl="0">
        <a:lnSpc>
          <a:spcPct val="100000"/>
        </a:lnSpc>
        <a:spcBef>
          <a:spcPts val="0"/>
        </a:spcBef>
        <a:spcAft>
          <a:spcPts val="0"/>
        </a:spcAft>
        <a:buClrTx/>
        <a:buSzTx/>
        <a:buFontTx/>
        <a:buNone/>
        <a:defRPr sz="3200">
          <a:solidFill>
            <a:schemeClr val="tx1"/>
          </a:solidFill>
          <a:latin typeface="+mj-lt"/>
          <a:ea typeface="+mj-ea"/>
          <a:cs typeface="+mj-cs"/>
        </a:defRPr>
      </a:lvl1pPr>
    </p:titleStyle>
    <p:bodyStyle>
      <a:lvl1pPr marL="342900" indent="-342900" algn="l" defTabSz="914400" rtl="0">
        <a:spcBef>
          <a:spcPts val="0"/>
        </a:spcBef>
        <a:buFont typeface="Arial"/>
        <a:buChar char="•"/>
        <a:defRPr sz="3200">
          <a:solidFill>
            <a:schemeClr val="tx1"/>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p:bodyStyle>
    <p:other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hyperlink" Target="https://www.univ-tours.fr/signalement-ecoute-brviolences-sexistes-et-sexuelles-bizutag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abcdroit-vss.fr/lettre-f/faute/"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hyperlink" Target="https://www.univ-tours.fr/l-universite/le-reglement-interieur-de-luniversite-de-tours" TargetMode="External"/><Relationship Id="rId7" Type="http://schemas.openxmlformats.org/officeDocument/2006/relationships/hyperlink" Target="https://www.univ-tours.fr/l-universite/nos-valeurs/mission-egalite-diversite"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www.univ-tours.fr/medias/fichier/charte-associations-e-tudiantes_1756459151503-pdf?ID_FICHE=252634&amp;INLINE=FALSE" TargetMode="External"/><Relationship Id="rId5" Type="http://schemas.openxmlformats.org/officeDocument/2006/relationships/hyperlink" Target="https://www.univ-tours.fr/medias/fichier/chartes-manifestations-festives_1756459255147-pdf?ID_FICHE=252634&amp;INLINE=FALSE" TargetMode="External"/><Relationship Id="rId4" Type="http://schemas.openxmlformats.org/officeDocument/2006/relationships/hyperlink" Target="../../1.PLAN%20D'ACTION%20POUR%20L'&#201;GALIT&#201;%20PROFESSIONNELLE/TEXTES/Charte%20VSS%20bizutage%20(6).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3">
            <a:lum/>
          </a:blip>
          <a:stretch/>
        </a:blipFill>
        <a:effectLst/>
      </p:bgPr>
    </p:bg>
    <p:spTree>
      <p:nvGrpSpPr>
        <p:cNvPr id="1" name=""/>
        <p:cNvGrpSpPr/>
        <p:nvPr/>
      </p:nvGrpSpPr>
      <p:grpSpPr bwMode="auto">
        <a:xfrm>
          <a:off x="0" y="0"/>
          <a:ext cx="0" cy="0"/>
          <a:chOff x="0" y="0"/>
          <a:chExt cx="0" cy="0"/>
        </a:xfrm>
      </p:grpSpPr>
      <p:sp>
        <p:nvSpPr>
          <p:cNvPr id="1606132046" name="ZoneTexte 7"/>
          <p:cNvSpPr txBox="1"/>
          <p:nvPr/>
        </p:nvSpPr>
        <p:spPr bwMode="auto">
          <a:xfrm>
            <a:off x="601334" y="1297481"/>
            <a:ext cx="10946756" cy="1664246"/>
          </a:xfrm>
          <a:prstGeom prst="rect">
            <a:avLst/>
          </a:prstGeom>
          <a:noFill/>
        </p:spPr>
        <p:txBody>
          <a:bodyPr wrap="square" lIns="0" tIns="0" rIns="0" bIns="0" rtlCol="0" anchor="ctr" anchorCtr="0">
            <a:noAutofit/>
          </a:bodyPr>
          <a:lstStyle/>
          <a:p>
            <a:pPr algn="ctr">
              <a:defRPr/>
            </a:pPr>
            <a:endParaRPr lang="fr-FR" sz="3600" spc="100">
              <a:latin typeface="Work Sans"/>
            </a:endParaRPr>
          </a:p>
          <a:p>
            <a:pPr>
              <a:defRPr/>
            </a:pPr>
            <a:endParaRPr lang="fr-FR" sz="3600" spc="100">
              <a:latin typeface="Work Sans"/>
            </a:endParaRPr>
          </a:p>
          <a:p>
            <a:pPr algn="ctr">
              <a:defRPr/>
            </a:pPr>
            <a:endParaRPr lang="fr-FR" sz="3600" spc="100">
              <a:latin typeface="Work Sans"/>
            </a:endParaRPr>
          </a:p>
          <a:p>
            <a:pPr algn="ctr">
              <a:defRPr/>
            </a:pPr>
            <a:r>
              <a:rPr lang="fr-FR" sz="3600" spc="100">
                <a:latin typeface="Work Sans"/>
              </a:rPr>
              <a:t>Mission Égalité - Diversité</a:t>
            </a:r>
            <a:endParaRPr/>
          </a:p>
          <a:p>
            <a:pPr>
              <a:defRPr/>
            </a:pPr>
            <a:endParaRPr lang="fr-FR" sz="3600" spc="100">
              <a:solidFill>
                <a:schemeClr val="bg1"/>
              </a:solidFill>
              <a:latin typeface="Work Sans"/>
            </a:endParaRPr>
          </a:p>
        </p:txBody>
      </p:sp>
      <p:pic>
        <p:nvPicPr>
          <p:cNvPr id="1284076667" name="Image 3"/>
          <p:cNvPicPr>
            <a:picLocks noChangeAspect="1"/>
          </p:cNvPicPr>
          <p:nvPr/>
        </p:nvPicPr>
        <p:blipFill rotWithShape="1">
          <a:blip>
            <a:extLst>
              <a:ext uri="{96DAC541-7B7A-43D3-8B79-37D633B846F1}">
                <asvg:svgBlip xmlns:asvg="http://schemas.microsoft.com/office/drawing/2016/SVG/main" r:embed="rId4"/>
              </a:ext>
            </a:extLst>
          </a:blip>
          <a:stretch/>
        </p:blipFill>
        <p:spPr bwMode="auto">
          <a:xfrm>
            <a:off x="7546620" y="153036"/>
            <a:ext cx="4002798" cy="1440160"/>
          </a:xfrm>
          <a:prstGeom prst="rect">
            <a:avLst/>
          </a:prstGeom>
        </p:spPr>
      </p:pic>
      <p:sp>
        <p:nvSpPr>
          <p:cNvPr id="1878389289" name="ZoneTexte 1"/>
          <p:cNvSpPr txBox="1"/>
          <p:nvPr/>
        </p:nvSpPr>
        <p:spPr bwMode="auto">
          <a:xfrm>
            <a:off x="-260613" y="4230564"/>
            <a:ext cx="12430197" cy="1569660"/>
          </a:xfrm>
          <a:prstGeom prst="rect">
            <a:avLst/>
          </a:prstGeom>
          <a:noFill/>
        </p:spPr>
        <p:txBody>
          <a:bodyPr wrap="square" lIns="91440" tIns="45720" rIns="91440" bIns="45720" rtlCol="0" anchor="t">
            <a:spAutoFit/>
          </a:bodyPr>
          <a:lstStyle/>
          <a:p>
            <a:pPr algn="ctr">
              <a:defRPr/>
            </a:pPr>
            <a:r>
              <a:rPr lang="fr-FR" sz="3200">
                <a:solidFill>
                  <a:schemeClr val="bg1"/>
                </a:solidFill>
                <a:latin typeface="Work Sans"/>
              </a:rPr>
              <a:t>Présentation du dispositif de signalement </a:t>
            </a:r>
            <a:endParaRPr/>
          </a:p>
          <a:p>
            <a:pPr algn="ctr">
              <a:defRPr/>
            </a:pPr>
            <a:r>
              <a:rPr lang="fr-FR" sz="3200">
                <a:solidFill>
                  <a:schemeClr val="bg1"/>
                </a:solidFill>
                <a:latin typeface="Work Sans"/>
              </a:rPr>
              <a:t>et de traitement des violences sexistes et sexuelles, du harcèlement et des discriminations (VSSHD)</a:t>
            </a:r>
            <a:endParaRPr lang="fr-FR" sz="3200">
              <a:solidFill>
                <a:schemeClr val="bg1"/>
              </a:solidFill>
              <a:latin typeface="Work Sans"/>
              <a:cs typeface="Arial"/>
            </a:endParaRPr>
          </a:p>
        </p:txBody>
      </p:sp>
      <p:pic>
        <p:nvPicPr>
          <p:cNvPr id="258329105" name="Image 4" descr="Une image contenant logo, symbole, Police, Marque&#10;&#10;Le contenu généré par l’IA peut être incorrect."/>
          <p:cNvPicPr>
            <a:picLocks noChangeAspect="1"/>
          </p:cNvPicPr>
          <p:nvPr/>
        </p:nvPicPr>
        <p:blipFill rotWithShape="1">
          <a:blip r:embed="rId5"/>
          <a:stretch/>
        </p:blipFill>
        <p:spPr bwMode="auto">
          <a:xfrm>
            <a:off x="298450" y="166021"/>
            <a:ext cx="1676545" cy="168416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33266915" name="Espace réservé du texte 3"/>
          <p:cNvSpPr>
            <a:spLocks noGrp="1"/>
          </p:cNvSpPr>
          <p:nvPr>
            <p:ph type="body" sz="quarter" idx="10"/>
          </p:nvPr>
        </p:nvSpPr>
        <p:spPr bwMode="auto"/>
        <p:txBody>
          <a:bodyPr/>
          <a:lstStyle/>
          <a:p>
            <a:pPr>
              <a:defRPr/>
            </a:pPr>
            <a:endParaRPr lang="fr-FR"/>
          </a:p>
        </p:txBody>
      </p:sp>
      <p:sp>
        <p:nvSpPr>
          <p:cNvPr id="1528112652" name="Espace réservé du texte 5"/>
          <p:cNvSpPr>
            <a:spLocks noGrp="1"/>
          </p:cNvSpPr>
          <p:nvPr>
            <p:ph type="body" sz="quarter" idx="13"/>
          </p:nvPr>
        </p:nvSpPr>
        <p:spPr bwMode="auto"/>
        <p:txBody>
          <a:bodyPr/>
          <a:lstStyle/>
          <a:p>
            <a:pPr>
              <a:defRPr/>
            </a:pPr>
            <a:r>
              <a:rPr lang="fr-FR">
                <a:cs typeface="Arial"/>
              </a:rPr>
              <a:t>mission.egalite@univ-tours.fr</a:t>
            </a:r>
            <a:endParaRPr lang="fr-FR"/>
          </a:p>
        </p:txBody>
      </p:sp>
      <p:sp>
        <p:nvSpPr>
          <p:cNvPr id="1668100915" name="Titre 2"/>
          <p:cNvSpPr>
            <a:spLocks noGrp="1"/>
          </p:cNvSpPr>
          <p:nvPr>
            <p:ph type="title"/>
          </p:nvPr>
        </p:nvSpPr>
        <p:spPr bwMode="auto">
          <a:xfrm>
            <a:off x="1773150" y="158075"/>
            <a:ext cx="7820479" cy="1005330"/>
          </a:xfrm>
        </p:spPr>
        <p:txBody>
          <a:bodyPr lIns="91440" tIns="45720" rIns="91440" bIns="45720" anchor="t"/>
          <a:lstStyle/>
          <a:p>
            <a:pPr>
              <a:defRPr/>
            </a:pPr>
            <a:r>
              <a:rPr lang="fr-FR">
                <a:latin typeface="Work Sans"/>
              </a:rPr>
              <a:t>Présentation et composition </a:t>
            </a:r>
            <a:br>
              <a:rPr lang="fr-FR">
                <a:latin typeface="Work Sans"/>
              </a:rPr>
            </a:br>
            <a:r>
              <a:rPr lang="fr-FR">
                <a:latin typeface="Work Sans"/>
              </a:rPr>
              <a:t>de la cellule d'écoute étudiante</a:t>
            </a:r>
            <a:br>
              <a:rPr lang="fr-FR">
                <a:latin typeface="Work Sans"/>
              </a:rPr>
            </a:br>
            <a:endParaRPr lang="fr-FR">
              <a:latin typeface="Work Sans"/>
            </a:endParaRPr>
          </a:p>
        </p:txBody>
      </p:sp>
      <p:sp>
        <p:nvSpPr>
          <p:cNvPr id="770822884" name="ZoneTexte 4"/>
          <p:cNvSpPr txBox="1"/>
          <p:nvPr/>
        </p:nvSpPr>
        <p:spPr bwMode="auto">
          <a:xfrm>
            <a:off x="1139252" y="1301893"/>
            <a:ext cx="9589320"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defRPr/>
            </a:pPr>
            <a:r>
              <a:rPr lang="fr-FR">
                <a:latin typeface="Work Sans"/>
                <a:cs typeface="Arial"/>
              </a:rPr>
              <a:t>Elle est composée de 4 personnes rattachées à la Direction des affaires juridiques et du patrimoine (DAJP) et à la Mission égalité diversité (MED). Cette organisation permet de composer deux binômes mixtes.</a:t>
            </a:r>
            <a:endParaRPr/>
          </a:p>
          <a:p>
            <a:pPr marL="285750" indent="-285750" algn="just">
              <a:buFont typeface="Calibri"/>
              <a:buChar char="-"/>
              <a:defRPr/>
            </a:pPr>
            <a:endParaRPr lang="fr-FR">
              <a:latin typeface="Work Sans"/>
              <a:cs typeface="Arial"/>
            </a:endParaRPr>
          </a:p>
          <a:p>
            <a:pPr marL="285750" indent="-285750" algn="just">
              <a:buFont typeface="Calibri"/>
              <a:buChar char="-"/>
              <a:defRPr/>
            </a:pPr>
            <a:r>
              <a:rPr lang="fr-FR">
                <a:latin typeface="Work Sans"/>
                <a:cs typeface="Arial"/>
              </a:rPr>
              <a:t>Jérôme Barrère DAJP</a:t>
            </a:r>
            <a:endParaRPr/>
          </a:p>
          <a:p>
            <a:pPr marL="285750" indent="-285750" algn="just">
              <a:buFont typeface="Calibri"/>
              <a:buChar char="-"/>
              <a:defRPr/>
            </a:pPr>
            <a:r>
              <a:rPr lang="fr-FR">
                <a:latin typeface="Work Sans"/>
                <a:cs typeface="Arial"/>
              </a:rPr>
              <a:t>Yoan Sanchez DAJP</a:t>
            </a:r>
            <a:endParaRPr/>
          </a:p>
          <a:p>
            <a:pPr marL="285750" indent="-285750" algn="just">
              <a:buFont typeface="Calibri"/>
              <a:buChar char="-"/>
              <a:defRPr/>
            </a:pPr>
            <a:endParaRPr lang="fr-FR">
              <a:latin typeface="Work Sans"/>
              <a:cs typeface="Arial"/>
            </a:endParaRPr>
          </a:p>
          <a:p>
            <a:pPr marL="285750" indent="-285750" algn="just">
              <a:buFont typeface="Calibri"/>
              <a:buChar char="-"/>
              <a:defRPr/>
            </a:pPr>
            <a:r>
              <a:rPr lang="fr-FR">
                <a:latin typeface="Work Sans"/>
                <a:cs typeface="Arial"/>
              </a:rPr>
              <a:t>Cécile Monjauze MED</a:t>
            </a:r>
            <a:endParaRPr/>
          </a:p>
          <a:p>
            <a:pPr marL="285750" indent="-285750" algn="just">
              <a:buFont typeface="Calibri"/>
              <a:buChar char="-"/>
              <a:defRPr/>
            </a:pPr>
            <a:r>
              <a:rPr lang="fr-FR">
                <a:latin typeface="Work Sans"/>
                <a:cs typeface="Arial"/>
              </a:rPr>
              <a:t>Charlotte Rault MED</a:t>
            </a:r>
            <a:endParaRPr/>
          </a:p>
          <a:p>
            <a:pPr marL="285750" indent="-285750" algn="just">
              <a:buFont typeface="Calibri"/>
              <a:buChar char="-"/>
              <a:defRPr/>
            </a:pPr>
            <a:endParaRPr lang="fr-FR">
              <a:latin typeface="Work Sans"/>
              <a:cs typeface="Arial"/>
            </a:endParaRPr>
          </a:p>
          <a:p>
            <a:pPr algn="just">
              <a:defRPr/>
            </a:pPr>
            <a:r>
              <a:rPr lang="fr-FR">
                <a:latin typeface="Work Sans"/>
                <a:cs typeface="Arial"/>
              </a:rPr>
              <a:t>Ces 4 personnes reçoivent les signalements via le formulaire de saisie ou le mail dédié. </a:t>
            </a:r>
            <a:endParaRPr/>
          </a:p>
          <a:p>
            <a:pPr algn="just">
              <a:defRPr/>
            </a:pPr>
            <a:r>
              <a:rPr lang="fr-FR">
                <a:latin typeface="Work Sans"/>
                <a:cs typeface="Arial"/>
              </a:rPr>
              <a:t>Ils et elles travaillent en équipe pour traiter et suivre les demandes formulées et orientent ainsi les personnes signalantes en fonction de la nature des demandes. </a:t>
            </a:r>
            <a:endParaRPr/>
          </a:p>
          <a:p>
            <a:pPr algn="just">
              <a:defRPr/>
            </a:pPr>
            <a:endParaRPr lang="fr-FR">
              <a:latin typeface="Work Sans"/>
              <a:cs typeface="Arial"/>
            </a:endParaRPr>
          </a:p>
          <a:p>
            <a:pPr algn="just">
              <a:defRPr/>
            </a:pPr>
            <a:r>
              <a:rPr lang="fr-FR">
                <a:latin typeface="Work Sans"/>
                <a:cs typeface="Arial"/>
              </a:rPr>
              <a:t>Ils et elles peuvent également être sollicité·es via le référent sécurité ou le référent de lutte contre les discriminations, le racisme, et l'antisémitisme. </a:t>
            </a:r>
            <a:endParaRPr/>
          </a:p>
          <a:p>
            <a:pPr marL="285750" indent="-285750">
              <a:buFont typeface="Calibri"/>
              <a:buChar char="-"/>
              <a:defRPr/>
            </a:pPr>
            <a:endParaRPr lang="fr-FR">
              <a:cs typeface="Arial"/>
            </a:endParaRPr>
          </a:p>
          <a:p>
            <a:pPr marL="285750" indent="-285750">
              <a:buFont typeface="Calibri"/>
              <a:buChar char="-"/>
              <a:defRPr/>
            </a:pPr>
            <a:endParaRPr lang="fr-FR">
              <a:cs typeface="Arial"/>
            </a:endParaRPr>
          </a:p>
          <a:p>
            <a:pPr>
              <a:defRPr/>
            </a:pPr>
            <a:endParaRPr lang="fr-FR">
              <a:cs typeface="Arial"/>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48586753" name="Titre 2"/>
          <p:cNvSpPr>
            <a:spLocks noGrp="1"/>
          </p:cNvSpPr>
          <p:nvPr>
            <p:ph type="title"/>
          </p:nvPr>
        </p:nvSpPr>
        <p:spPr bwMode="auto">
          <a:xfrm>
            <a:off x="718143" y="172589"/>
            <a:ext cx="10972800" cy="543595"/>
          </a:xfrm>
        </p:spPr>
        <p:txBody>
          <a:bodyPr/>
          <a:lstStyle/>
          <a:p>
            <a:pPr>
              <a:defRPr/>
            </a:pPr>
            <a:r>
              <a:rPr lang="fr-FR" sz="2800" b="1">
                <a:solidFill>
                  <a:srgbClr val="45A59D"/>
                </a:solidFill>
                <a:latin typeface="Work Sans"/>
              </a:rPr>
              <a:t>Écoute et signalement</a:t>
            </a:r>
            <a:endParaRPr lang="fr-FR"/>
          </a:p>
        </p:txBody>
      </p:sp>
      <p:sp>
        <p:nvSpPr>
          <p:cNvPr id="2106787439" name="Espace réservé du texte 3"/>
          <p:cNvSpPr>
            <a:spLocks noGrp="1"/>
          </p:cNvSpPr>
          <p:nvPr>
            <p:ph type="body" sz="quarter" idx="10"/>
          </p:nvPr>
        </p:nvSpPr>
        <p:spPr bwMode="auto"/>
        <p:txBody>
          <a:bodyPr/>
          <a:lstStyle/>
          <a:p>
            <a:pPr>
              <a:defRPr/>
            </a:pPr>
            <a:r>
              <a:rPr lang="fr-FR"/>
              <a:t> </a:t>
            </a:r>
            <a:endParaRPr/>
          </a:p>
        </p:txBody>
      </p:sp>
      <p:sp>
        <p:nvSpPr>
          <p:cNvPr id="327104215" name="Espace réservé du texte 5"/>
          <p:cNvSpPr>
            <a:spLocks noGrp="1"/>
          </p:cNvSpPr>
          <p:nvPr>
            <p:ph type="body" sz="quarter" idx="13"/>
          </p:nvPr>
        </p:nvSpPr>
        <p:spPr bwMode="auto">
          <a:xfrm>
            <a:off x="6832599" y="6165304"/>
            <a:ext cx="2016126" cy="692696"/>
          </a:xfrm>
        </p:spPr>
        <p:txBody>
          <a:bodyPr/>
          <a:lstStyle/>
          <a:p>
            <a:pPr>
              <a:defRPr/>
            </a:pPr>
            <a:r>
              <a:rPr lang="fr-FR"/>
              <a:t>mission.egalite@univ-tours.fr</a:t>
            </a:r>
            <a:endParaRPr/>
          </a:p>
        </p:txBody>
      </p:sp>
      <p:sp>
        <p:nvSpPr>
          <p:cNvPr id="224689770" name="ZoneTexte 23"/>
          <p:cNvSpPr txBox="1"/>
          <p:nvPr/>
        </p:nvSpPr>
        <p:spPr bwMode="auto">
          <a:xfrm>
            <a:off x="595025" y="639973"/>
            <a:ext cx="5611193" cy="3416320"/>
          </a:xfrm>
          <a:prstGeom prst="rect">
            <a:avLst/>
          </a:prstGeom>
          <a:noFill/>
        </p:spPr>
        <p:txBody>
          <a:bodyPr wrap="square" lIns="91440" tIns="45720" rIns="91440" bIns="45720" anchor="t">
            <a:spAutoFit/>
          </a:bodyPr>
          <a:lstStyle/>
          <a:p>
            <a:pPr>
              <a:defRPr/>
            </a:pPr>
            <a:r>
              <a:rPr lang="fr-FR">
                <a:latin typeface="Work Sans"/>
              </a:rPr>
              <a:t>Si vous êtes </a:t>
            </a:r>
            <a:r>
              <a:rPr lang="fr-FR" b="1">
                <a:latin typeface="Work Sans"/>
              </a:rPr>
              <a:t>victime</a:t>
            </a:r>
            <a:r>
              <a:rPr lang="fr-FR">
                <a:latin typeface="Work Sans"/>
              </a:rPr>
              <a:t> ou </a:t>
            </a:r>
            <a:r>
              <a:rPr lang="fr-FR" b="1">
                <a:latin typeface="Work Sans"/>
              </a:rPr>
              <a:t>témoin </a:t>
            </a:r>
            <a:r>
              <a:rPr lang="fr-FR">
                <a:latin typeface="Work Sans"/>
              </a:rPr>
              <a:t>d’une situation que vous estimez relever :</a:t>
            </a:r>
            <a:endParaRPr/>
          </a:p>
          <a:p>
            <a:pPr>
              <a:defRPr/>
            </a:pPr>
            <a:endParaRPr lang="fr-FR">
              <a:latin typeface="Work Sans"/>
            </a:endParaRPr>
          </a:p>
          <a:p>
            <a:pPr marL="285750" indent="-285750">
              <a:buFontTx/>
              <a:buChar char="-"/>
              <a:defRPr/>
            </a:pPr>
            <a:r>
              <a:rPr lang="fr-FR">
                <a:latin typeface="Work Sans"/>
              </a:rPr>
              <a:t>Du harcèlement sexuel, </a:t>
            </a:r>
            <a:endParaRPr/>
          </a:p>
          <a:p>
            <a:pPr marL="285750" indent="-285750">
              <a:buFontTx/>
              <a:buChar char="-"/>
              <a:defRPr/>
            </a:pPr>
            <a:r>
              <a:rPr lang="fr-FR">
                <a:latin typeface="Work Sans"/>
              </a:rPr>
              <a:t>De violence à caractère sexuel ou sexiste,</a:t>
            </a:r>
            <a:endParaRPr/>
          </a:p>
          <a:p>
            <a:pPr marL="285750" indent="-285750">
              <a:buFontTx/>
              <a:buChar char="-"/>
              <a:defRPr/>
            </a:pPr>
            <a:r>
              <a:rPr lang="fr-FR">
                <a:latin typeface="Work Sans"/>
              </a:rPr>
              <a:t>Du harcèlement moral,</a:t>
            </a:r>
            <a:endParaRPr/>
          </a:p>
          <a:p>
            <a:pPr marL="285750" indent="-285750">
              <a:buFontTx/>
              <a:buChar char="-"/>
              <a:defRPr/>
            </a:pPr>
            <a:r>
              <a:rPr lang="fr-FR">
                <a:latin typeface="Work Sans"/>
              </a:rPr>
              <a:t>De bizutage(s)</a:t>
            </a:r>
            <a:endParaRPr/>
          </a:p>
          <a:p>
            <a:pPr marL="285750" indent="-285750">
              <a:buFontTx/>
              <a:buChar char="-"/>
              <a:defRPr/>
            </a:pPr>
            <a:r>
              <a:rPr lang="fr-FR">
                <a:latin typeface="Work Sans"/>
              </a:rPr>
              <a:t>De toute forme de violence</a:t>
            </a:r>
            <a:endParaRPr/>
          </a:p>
          <a:p>
            <a:pPr marL="285750" indent="-285750">
              <a:buFontTx/>
              <a:buChar char="-"/>
              <a:defRPr/>
            </a:pPr>
            <a:r>
              <a:rPr lang="fr-FR">
                <a:latin typeface="Work Sans"/>
              </a:rPr>
              <a:t>De faits de racisme ou d'antisémitisme</a:t>
            </a:r>
            <a:endParaRPr/>
          </a:p>
          <a:p>
            <a:pPr marL="285750" indent="-285750">
              <a:buFontTx/>
              <a:buChar char="-"/>
              <a:defRPr/>
            </a:pPr>
            <a:r>
              <a:rPr lang="fr-FR">
                <a:latin typeface="Work Sans"/>
              </a:rPr>
              <a:t>De toutes les formes de discrimination,</a:t>
            </a:r>
            <a:endParaRPr lang="fr-FR">
              <a:solidFill>
                <a:schemeClr val="bg1"/>
              </a:solidFill>
              <a:latin typeface="Work Sans"/>
            </a:endParaRPr>
          </a:p>
          <a:p>
            <a:pPr marL="285750" indent="-285750">
              <a:buFontTx/>
              <a:buChar char="-"/>
              <a:defRPr/>
            </a:pPr>
            <a:endParaRPr lang="fr-FR">
              <a:solidFill>
                <a:schemeClr val="bg1"/>
              </a:solidFill>
              <a:highlight>
                <a:srgbClr val="45A59D"/>
              </a:highlight>
              <a:latin typeface="Work Sans"/>
            </a:endParaRPr>
          </a:p>
          <a:p>
            <a:pPr>
              <a:defRPr/>
            </a:pPr>
            <a:r>
              <a:rPr lang="fr-FR" b="1">
                <a:latin typeface="Work Sans"/>
              </a:rPr>
              <a:t>Vous pouvez contacter la cellule : </a:t>
            </a:r>
            <a:endParaRPr lang="fr-FR" b="1"/>
          </a:p>
        </p:txBody>
      </p:sp>
      <p:pic>
        <p:nvPicPr>
          <p:cNvPr id="801981397" name="Image 29" descr="Une image contenant motif, pixel&#10;&#10;Description générée automatiquement"/>
          <p:cNvPicPr>
            <a:picLocks noChangeAspect="1"/>
          </p:cNvPicPr>
          <p:nvPr/>
        </p:nvPicPr>
        <p:blipFill rotWithShape="1">
          <a:blip r:embed="rId3"/>
          <a:stretch/>
        </p:blipFill>
        <p:spPr bwMode="auto">
          <a:xfrm>
            <a:off x="8771560" y="1419719"/>
            <a:ext cx="1870130" cy="1870130"/>
          </a:xfrm>
          <a:prstGeom prst="rect">
            <a:avLst/>
          </a:prstGeom>
        </p:spPr>
      </p:pic>
      <p:grpSp>
        <p:nvGrpSpPr>
          <p:cNvPr id="485637975" name="Groupe 8"/>
          <p:cNvGrpSpPr/>
          <p:nvPr/>
        </p:nvGrpSpPr>
        <p:grpSpPr bwMode="auto">
          <a:xfrm>
            <a:off x="1138213" y="4055065"/>
            <a:ext cx="8959960" cy="2056931"/>
            <a:chOff x="1319530" y="3948659"/>
            <a:chExt cx="8959960" cy="2056931"/>
          </a:xfrm>
        </p:grpSpPr>
        <p:sp>
          <p:nvSpPr>
            <p:cNvPr id="22" name="Rectangle : coins arrondis 21"/>
            <p:cNvSpPr/>
            <p:nvPr/>
          </p:nvSpPr>
          <p:spPr bwMode="auto">
            <a:xfrm>
              <a:off x="1319530" y="3948659"/>
              <a:ext cx="8959960" cy="2056931"/>
            </a:xfrm>
            <a:prstGeom prst="roundRect">
              <a:avLst>
                <a:gd name="adj" fmla="val 16667"/>
              </a:avLst>
            </a:prstGeom>
            <a:solidFill>
              <a:srgbClr val="45A59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ZoneTexte 7"/>
            <p:cNvSpPr txBox="1"/>
            <p:nvPr/>
          </p:nvSpPr>
          <p:spPr bwMode="auto">
            <a:xfrm>
              <a:off x="3076360" y="4688091"/>
              <a:ext cx="4572000" cy="369332"/>
            </a:xfrm>
            <a:prstGeom prst="rect">
              <a:avLst/>
            </a:prstGeom>
            <a:noFill/>
          </p:spPr>
          <p:txBody>
            <a:bodyPr wrap="square">
              <a:spAutoFit/>
            </a:bodyPr>
            <a:lstStyle/>
            <a:p>
              <a:pPr>
                <a:defRPr/>
              </a:pPr>
              <a:r>
                <a:rPr lang="fr-FR">
                  <a:solidFill>
                    <a:schemeClr val="bg1"/>
                  </a:solidFill>
                  <a:latin typeface="Work Sans"/>
                </a:rPr>
                <a:t>Par mail : </a:t>
              </a:r>
              <a:r>
                <a:rPr lang="fr-FR" b="1" u="sng">
                  <a:solidFill>
                    <a:schemeClr val="bg1"/>
                  </a:solidFill>
                  <a:latin typeface="Work Sans"/>
                </a:rPr>
                <a:t>ecoute.etu@univ-tours.fr</a:t>
              </a:r>
              <a:endParaRPr lang="fr-FR" b="1" u="sng">
                <a:solidFill>
                  <a:schemeClr val="bg1"/>
                </a:solidFill>
              </a:endParaRPr>
            </a:p>
          </p:txBody>
        </p:sp>
        <p:sp>
          <p:nvSpPr>
            <p:cNvPr id="12" name="ZoneTexte 11"/>
            <p:cNvSpPr txBox="1"/>
            <p:nvPr/>
          </p:nvSpPr>
          <p:spPr bwMode="auto">
            <a:xfrm>
              <a:off x="3054589" y="4080691"/>
              <a:ext cx="6858373" cy="369332"/>
            </a:xfrm>
            <a:prstGeom prst="rect">
              <a:avLst/>
            </a:prstGeom>
            <a:noFill/>
          </p:spPr>
          <p:txBody>
            <a:bodyPr wrap="square">
              <a:spAutoFit/>
            </a:bodyPr>
            <a:lstStyle/>
            <a:p>
              <a:pPr>
                <a:defRPr/>
              </a:pPr>
              <a:r>
                <a:rPr lang="fr-FR">
                  <a:solidFill>
                    <a:schemeClr val="bg1"/>
                  </a:solidFill>
                  <a:latin typeface="Work Sans"/>
                </a:rPr>
                <a:t>En ligne : </a:t>
              </a:r>
              <a:r>
                <a:rPr lang="fr-FR" b="1" u="sng">
                  <a:solidFill>
                    <a:schemeClr val="bg1"/>
                  </a:solidFill>
                  <a:latin typeface="Work Sans"/>
                </a:rPr>
                <a:t>Formulaire disponible sur la page </a:t>
              </a:r>
              <a:r>
                <a:rPr lang="fr-FR" b="1" u="sng">
                  <a:solidFill>
                    <a:schemeClr val="bg1"/>
                  </a:solidFill>
                  <a:latin typeface="Work Sans"/>
                  <a:hlinkClick r:id="rId4"/>
                </a:rPr>
                <a:t>« je signale »</a:t>
              </a:r>
              <a:endParaRPr lang="fr-FR" b="1" u="sng">
                <a:solidFill>
                  <a:schemeClr val="bg1"/>
                </a:solidFill>
              </a:endParaRPr>
            </a:p>
          </p:txBody>
        </p:sp>
        <p:pic>
          <p:nvPicPr>
            <p:cNvPr id="14" name="Graphique 13" descr="Adresse de courrier contour"/>
            <p:cNvPicPr>
              <a:picLocks noChangeAspect="1"/>
            </p:cNvPicPr>
            <p:nvPr/>
          </p:nvPicPr>
          <p:blipFill rotWithShape="1">
            <a:blip>
              <a:extLst>
                <a:ext uri="{96DAC541-7B7A-43D3-8B79-37D633B846F1}">
                  <asvg:svgBlip xmlns:asvg="http://schemas.microsoft.com/office/drawing/2016/SVG/main" r:embed="rId5"/>
                </a:ext>
              </a:extLst>
            </a:blip>
            <a:stretch/>
          </p:blipFill>
          <p:spPr bwMode="auto">
            <a:xfrm>
              <a:off x="2183791" y="4506182"/>
              <a:ext cx="626639" cy="626639"/>
            </a:xfrm>
            <a:prstGeom prst="rect">
              <a:avLst/>
            </a:prstGeom>
          </p:spPr>
        </p:pic>
        <p:pic>
          <p:nvPicPr>
            <p:cNvPr id="16" name="Graphique 15" descr="Ordinateur portable contour"/>
            <p:cNvPicPr>
              <a:picLocks noChangeAspect="1"/>
            </p:cNvPicPr>
            <p:nvPr/>
          </p:nvPicPr>
          <p:blipFill rotWithShape="1">
            <a:blip>
              <a:extLst>
                <a:ext uri="{96DAC541-7B7A-43D3-8B79-37D633B846F1}">
                  <asvg:svgBlip xmlns:asvg="http://schemas.microsoft.com/office/drawing/2016/SVG/main" r:embed="rId6"/>
                </a:ext>
              </a:extLst>
            </a:blip>
            <a:stretch/>
          </p:blipFill>
          <p:spPr bwMode="auto">
            <a:xfrm>
              <a:off x="2232506" y="3976974"/>
              <a:ext cx="529208" cy="529208"/>
            </a:xfrm>
            <a:prstGeom prst="rect">
              <a:avLst/>
            </a:prstGeom>
          </p:spPr>
        </p:pic>
        <p:sp>
          <p:nvSpPr>
            <p:cNvPr id="18" name="ZoneTexte 17"/>
            <p:cNvSpPr txBox="1"/>
            <p:nvPr/>
          </p:nvSpPr>
          <p:spPr bwMode="auto">
            <a:xfrm>
              <a:off x="3054589" y="5245311"/>
              <a:ext cx="6984776" cy="646331"/>
            </a:xfrm>
            <a:prstGeom prst="rect">
              <a:avLst/>
            </a:prstGeom>
            <a:noFill/>
          </p:spPr>
          <p:txBody>
            <a:bodyPr wrap="square">
              <a:spAutoFit/>
            </a:bodyPr>
            <a:lstStyle/>
            <a:p>
              <a:pPr>
                <a:defRPr/>
              </a:pPr>
              <a:r>
                <a:rPr lang="fr-FR">
                  <a:solidFill>
                    <a:schemeClr val="bg1"/>
                  </a:solidFill>
                  <a:latin typeface="Work Sans"/>
                </a:rPr>
                <a:t>Au SSE : </a:t>
              </a:r>
              <a:r>
                <a:rPr lang="fr-FR" b="1" u="sng">
                  <a:solidFill>
                    <a:schemeClr val="bg1"/>
                  </a:solidFill>
                  <a:latin typeface="Work Sans"/>
                </a:rPr>
                <a:t>02 47 36 77 00, trois infirmières sont disponibles sans RDV sur les horaires d’ouverture du service.</a:t>
              </a:r>
              <a:endParaRPr lang="fr-FR" b="1" u="sng">
                <a:solidFill>
                  <a:schemeClr val="bg1"/>
                </a:solidFill>
              </a:endParaRPr>
            </a:p>
          </p:txBody>
        </p:sp>
        <p:pic>
          <p:nvPicPr>
            <p:cNvPr id="5" name="Graphique 4" descr="Femme médecin contour"/>
            <p:cNvPicPr>
              <a:picLocks noChangeAspect="1"/>
            </p:cNvPicPr>
            <p:nvPr/>
          </p:nvPicPr>
          <p:blipFill rotWithShape="1">
            <a:blip>
              <a:extLst>
                <a:ext uri="{96DAC541-7B7A-43D3-8B79-37D633B846F1}">
                  <asvg:svgBlip xmlns:asvg="http://schemas.microsoft.com/office/drawing/2016/SVG/main" r:embed="rId7"/>
                </a:ext>
              </a:extLst>
            </a:blip>
            <a:stretch/>
          </p:blipFill>
          <p:spPr bwMode="auto">
            <a:xfrm>
              <a:off x="2232506" y="5296680"/>
              <a:ext cx="543595" cy="543595"/>
            </a:xfrm>
            <a:prstGeom prst="rect">
              <a:avLst/>
            </a:prstGeom>
          </p:spPr>
        </p:pic>
      </p:grpSp>
      <p:sp>
        <p:nvSpPr>
          <p:cNvPr id="492518557" name="ZoneTexte 1"/>
          <p:cNvSpPr txBox="1"/>
          <p:nvPr/>
        </p:nvSpPr>
        <p:spPr bwMode="auto">
          <a:xfrm>
            <a:off x="8977990" y="1019608"/>
            <a:ext cx="1637938" cy="400110"/>
          </a:xfrm>
          <a:prstGeom prst="rect">
            <a:avLst/>
          </a:prstGeom>
          <a:noFill/>
        </p:spPr>
        <p:txBody>
          <a:bodyPr wrap="square" rtlCol="0">
            <a:spAutoFit/>
          </a:bodyPr>
          <a:lstStyle/>
          <a:p>
            <a:pPr>
              <a:defRPr/>
            </a:pPr>
            <a:r>
              <a:rPr lang="fr-FR" sz="2000" b="1"/>
              <a:t>Je</a:t>
            </a:r>
            <a:r>
              <a:rPr lang="fr-FR" sz="2000"/>
              <a:t> </a:t>
            </a:r>
            <a:r>
              <a:rPr lang="fr-FR" sz="2000" b="1"/>
              <a:t>signale</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86731955" name="Espace réservé du texte 3"/>
          <p:cNvSpPr>
            <a:spLocks noGrp="1"/>
          </p:cNvSpPr>
          <p:nvPr>
            <p:ph type="body" sz="quarter" idx="10"/>
          </p:nvPr>
        </p:nvSpPr>
        <p:spPr bwMode="auto"/>
        <p:txBody>
          <a:bodyPr/>
          <a:lstStyle/>
          <a:p>
            <a:pPr>
              <a:defRPr/>
            </a:pPr>
            <a:r>
              <a:rPr lang="fr-FR"/>
              <a:t> </a:t>
            </a:r>
            <a:endParaRPr/>
          </a:p>
        </p:txBody>
      </p:sp>
      <p:sp>
        <p:nvSpPr>
          <p:cNvPr id="497172466" name="Espace réservé du texte 5"/>
          <p:cNvSpPr>
            <a:spLocks noGrp="1"/>
          </p:cNvSpPr>
          <p:nvPr>
            <p:ph type="body" sz="quarter" idx="13"/>
          </p:nvPr>
        </p:nvSpPr>
        <p:spPr bwMode="auto">
          <a:xfrm>
            <a:off x="6675885" y="6165304"/>
            <a:ext cx="2160141" cy="692696"/>
          </a:xfrm>
        </p:spPr>
        <p:txBody>
          <a:bodyPr/>
          <a:lstStyle/>
          <a:p>
            <a:pPr>
              <a:defRPr/>
            </a:pPr>
            <a:r>
              <a:rPr lang="fr-FR"/>
              <a:t>mission.egalite@univ-tours.fr</a:t>
            </a:r>
            <a:endParaRPr/>
          </a:p>
        </p:txBody>
      </p:sp>
      <p:pic>
        <p:nvPicPr>
          <p:cNvPr id="739624407" name="Image 11" descr="Une image contenant texte, capture d’écran, Site web, Publicité en ligne&#10;&#10;Le contenu généré par l’IA peut être incorrect."/>
          <p:cNvPicPr>
            <a:picLocks noChangeAspect="1"/>
          </p:cNvPicPr>
          <p:nvPr/>
        </p:nvPicPr>
        <p:blipFill rotWithShape="1">
          <a:blip r:embed="rId3"/>
          <a:stretch/>
        </p:blipFill>
        <p:spPr bwMode="auto">
          <a:xfrm>
            <a:off x="0" y="432839"/>
            <a:ext cx="12553259" cy="6117863"/>
          </a:xfrm>
          <a:prstGeom prst="rect">
            <a:avLst/>
          </a:prstGeom>
        </p:spPr>
      </p:pic>
      <p:sp>
        <p:nvSpPr>
          <p:cNvPr id="579221878" name="Ellipse 12"/>
          <p:cNvSpPr/>
          <p:nvPr/>
        </p:nvSpPr>
        <p:spPr bwMode="auto">
          <a:xfrm>
            <a:off x="5156618" y="432838"/>
            <a:ext cx="1283832" cy="616781"/>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73892144" name="Espace réservé du texte 3"/>
          <p:cNvSpPr>
            <a:spLocks noGrp="1"/>
          </p:cNvSpPr>
          <p:nvPr>
            <p:ph type="body" sz="quarter" idx="10"/>
          </p:nvPr>
        </p:nvSpPr>
        <p:spPr bwMode="auto"/>
        <p:txBody>
          <a:bodyPr/>
          <a:lstStyle/>
          <a:p>
            <a:pPr>
              <a:defRPr/>
            </a:pPr>
            <a:endParaRPr lang="fr-FR"/>
          </a:p>
        </p:txBody>
      </p:sp>
      <p:sp>
        <p:nvSpPr>
          <p:cNvPr id="2100696949" name="Espace réservé du texte 5"/>
          <p:cNvSpPr>
            <a:spLocks noGrp="1"/>
          </p:cNvSpPr>
          <p:nvPr>
            <p:ph type="body" sz="quarter" idx="13"/>
          </p:nvPr>
        </p:nvSpPr>
        <p:spPr bwMode="auto"/>
        <p:txBody>
          <a:bodyPr/>
          <a:lstStyle/>
          <a:p>
            <a:pPr>
              <a:defRPr/>
            </a:pPr>
            <a:r>
              <a:rPr lang="fr-FR">
                <a:cs typeface="Arial"/>
              </a:rPr>
              <a:t>mission.egalite@univ-tours.fr</a:t>
            </a:r>
            <a:endParaRPr lang="fr-FR"/>
          </a:p>
        </p:txBody>
      </p:sp>
      <p:pic>
        <p:nvPicPr>
          <p:cNvPr id="589513339" name="Image 2" descr="Une image contenant texte, capture d’écran, Page web, Site web&#10;&#10;Le contenu généré par l’IA peut être incorrect."/>
          <p:cNvPicPr>
            <a:picLocks noChangeAspect="1"/>
          </p:cNvPicPr>
          <p:nvPr/>
        </p:nvPicPr>
        <p:blipFill rotWithShape="1">
          <a:blip r:embed="rId3"/>
          <a:stretch/>
        </p:blipFill>
        <p:spPr bwMode="auto">
          <a:xfrm>
            <a:off x="14621" y="284700"/>
            <a:ext cx="11777524" cy="5966085"/>
          </a:xfrm>
          <a:prstGeom prst="rect">
            <a:avLst/>
          </a:prstGeom>
        </p:spPr>
      </p:pic>
      <p:sp>
        <p:nvSpPr>
          <p:cNvPr id="1241283329" name="Ellipse 4"/>
          <p:cNvSpPr/>
          <p:nvPr/>
        </p:nvSpPr>
        <p:spPr bwMode="auto">
          <a:xfrm>
            <a:off x="4136518" y="691528"/>
            <a:ext cx="1959481" cy="6921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280267711" name="Ellipse 6"/>
          <p:cNvSpPr/>
          <p:nvPr/>
        </p:nvSpPr>
        <p:spPr bwMode="auto">
          <a:xfrm>
            <a:off x="2216502" y="2559840"/>
            <a:ext cx="1471078" cy="47410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401085713" name="Rectangle 11"/>
          <p:cNvSpPr/>
          <p:nvPr/>
        </p:nvSpPr>
        <p:spPr bwMode="auto">
          <a:xfrm>
            <a:off x="2442858" y="4667876"/>
            <a:ext cx="1018366" cy="32038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cxnSp>
        <p:nvCxnSpPr>
          <p:cNvPr id="1503363676" name="Connecteur droit avec flèche 13"/>
          <p:cNvCxnSpPr/>
          <p:nvPr/>
        </p:nvCxnSpPr>
        <p:spPr bwMode="auto">
          <a:xfrm flipH="1">
            <a:off x="3507315" y="4439433"/>
            <a:ext cx="857250" cy="32038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8933183" name="Rectangle 10"/>
          <p:cNvSpPr/>
          <p:nvPr/>
        </p:nvSpPr>
        <p:spPr bwMode="auto">
          <a:xfrm>
            <a:off x="4231106" y="621631"/>
            <a:ext cx="3930315" cy="461210"/>
          </a:xfrm>
          <a:prstGeom prst="rect">
            <a:avLst/>
          </a:prstGeom>
          <a:solidFill>
            <a:srgbClr val="008080">
              <a:alpha val="55000"/>
            </a:srgbClr>
          </a:solidFill>
          <a:ln>
            <a:solidFill>
              <a:srgbClr val="008080">
                <a:alpha val="5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85733665" name="Espace réservé du texte 3"/>
          <p:cNvSpPr>
            <a:spLocks noGrp="1"/>
          </p:cNvSpPr>
          <p:nvPr>
            <p:ph type="body" sz="quarter" idx="10"/>
          </p:nvPr>
        </p:nvSpPr>
        <p:spPr bwMode="auto"/>
        <p:txBody>
          <a:bodyPr/>
          <a:lstStyle/>
          <a:p>
            <a:pPr>
              <a:defRPr/>
            </a:pPr>
            <a:endParaRPr lang="fr-FR"/>
          </a:p>
        </p:txBody>
      </p:sp>
      <p:sp>
        <p:nvSpPr>
          <p:cNvPr id="689333438" name="Espace réservé du texte 5"/>
          <p:cNvSpPr>
            <a:spLocks noGrp="1"/>
          </p:cNvSpPr>
          <p:nvPr>
            <p:ph type="body" sz="quarter" idx="13"/>
          </p:nvPr>
        </p:nvSpPr>
        <p:spPr bwMode="auto"/>
        <p:txBody>
          <a:bodyPr/>
          <a:lstStyle/>
          <a:p>
            <a:pPr>
              <a:defRPr/>
            </a:pPr>
            <a:r>
              <a:rPr lang="fr-FR">
                <a:cs typeface="Arial"/>
              </a:rPr>
              <a:t>mission.egalite@univ-tours.fr</a:t>
            </a:r>
            <a:endParaRPr lang="fr-FR"/>
          </a:p>
        </p:txBody>
      </p:sp>
      <p:pic>
        <p:nvPicPr>
          <p:cNvPr id="1556427497" name="Image 6" descr="Une image contenant texte, capture d’écran, Police, conception&#10;&#10;Le contenu généré par l’IA peut être incorrect."/>
          <p:cNvPicPr>
            <a:picLocks noChangeAspect="1"/>
          </p:cNvPicPr>
          <p:nvPr/>
        </p:nvPicPr>
        <p:blipFill rotWithShape="1">
          <a:blip r:embed="rId3"/>
          <a:stretch/>
        </p:blipFill>
        <p:spPr bwMode="auto">
          <a:xfrm>
            <a:off x="0" y="1746676"/>
            <a:ext cx="12192000" cy="4347229"/>
          </a:xfrm>
          <a:prstGeom prst="rect">
            <a:avLst/>
          </a:prstGeom>
        </p:spPr>
      </p:pic>
      <p:sp>
        <p:nvSpPr>
          <p:cNvPr id="630790465" name="Titre 2"/>
          <p:cNvSpPr>
            <a:spLocks noGrp="1"/>
          </p:cNvSpPr>
          <p:nvPr>
            <p:ph type="title"/>
          </p:nvPr>
        </p:nvSpPr>
        <p:spPr bwMode="auto">
          <a:xfrm>
            <a:off x="718143" y="172589"/>
            <a:ext cx="10972800" cy="543595"/>
          </a:xfrm>
        </p:spPr>
        <p:txBody>
          <a:bodyPr lIns="91440" tIns="45720" rIns="91440" bIns="45720" anchor="t"/>
          <a:lstStyle/>
          <a:p>
            <a:pPr>
              <a:defRPr/>
            </a:pPr>
            <a:r>
              <a:rPr lang="fr-FR" sz="2800" b="1">
                <a:solidFill>
                  <a:srgbClr val="45A59D"/>
                </a:solidFill>
                <a:latin typeface="Work Sans"/>
              </a:rPr>
              <a:t>Écoute et signalement</a:t>
            </a:r>
            <a:br>
              <a:rPr lang="fr-FR">
                <a:latin typeface="Work Sans"/>
              </a:rPr>
            </a:br>
            <a:r>
              <a:rPr lang="fr-FR">
                <a:solidFill>
                  <a:schemeClr val="bg1"/>
                </a:solidFill>
                <a:latin typeface="Work Sans"/>
              </a:rPr>
              <a:t>Le formulaire</a:t>
            </a:r>
            <a:r>
              <a:rPr lang="fr-FR">
                <a:solidFill>
                  <a:srgbClr val="008080"/>
                </a:solidFill>
                <a:latin typeface="Work Sans"/>
              </a:rPr>
              <a:t> </a:t>
            </a:r>
            <a:endParaRPr lang="fr-FR">
              <a:solidFill>
                <a:srgbClr val="008080"/>
              </a:solidFill>
            </a:endParaRPr>
          </a:p>
        </p:txBody>
      </p:sp>
      <p:pic>
        <p:nvPicPr>
          <p:cNvPr id="993380035" name="Image 9"/>
          <p:cNvPicPr>
            <a:picLocks noChangeAspect="1"/>
          </p:cNvPicPr>
          <p:nvPr/>
        </p:nvPicPr>
        <p:blipFill rotWithShape="1">
          <a:blip r:embed="rId4"/>
          <a:stretch/>
        </p:blipFill>
        <p:spPr bwMode="auto">
          <a:xfrm>
            <a:off x="719639" y="102268"/>
            <a:ext cx="1528513" cy="149993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96439069" name="Espace réservé du texte 3"/>
          <p:cNvSpPr>
            <a:spLocks noGrp="1"/>
          </p:cNvSpPr>
          <p:nvPr>
            <p:ph type="body" sz="quarter" idx="10"/>
          </p:nvPr>
        </p:nvSpPr>
        <p:spPr bwMode="auto"/>
        <p:txBody>
          <a:bodyPr/>
          <a:lstStyle/>
          <a:p>
            <a:pPr>
              <a:defRPr/>
            </a:pPr>
            <a:endParaRPr lang="fr-FR"/>
          </a:p>
        </p:txBody>
      </p:sp>
      <p:sp>
        <p:nvSpPr>
          <p:cNvPr id="1987566218" name="Espace réservé du texte 5"/>
          <p:cNvSpPr>
            <a:spLocks noGrp="1"/>
          </p:cNvSpPr>
          <p:nvPr>
            <p:ph type="body" sz="quarter" idx="13"/>
          </p:nvPr>
        </p:nvSpPr>
        <p:spPr bwMode="auto"/>
        <p:txBody>
          <a:bodyPr/>
          <a:lstStyle/>
          <a:p>
            <a:pPr>
              <a:defRPr/>
            </a:pPr>
            <a:endParaRPr lang="fr-FR"/>
          </a:p>
        </p:txBody>
      </p:sp>
      <p:pic>
        <p:nvPicPr>
          <p:cNvPr id="363962767" name="Image 1" descr="Une image contenant texte, capture d’écran, Police, conception&#10;&#10;Le contenu généré par l’IA peut être incorrect."/>
          <p:cNvPicPr>
            <a:picLocks noChangeAspect="1"/>
          </p:cNvPicPr>
          <p:nvPr/>
        </p:nvPicPr>
        <p:blipFill rotWithShape="1">
          <a:blip r:embed="rId3"/>
          <a:stretch/>
        </p:blipFill>
        <p:spPr bwMode="auto">
          <a:xfrm>
            <a:off x="0" y="186933"/>
            <a:ext cx="12192000" cy="64841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44331862" name="Espace réservé du texte 3"/>
          <p:cNvSpPr>
            <a:spLocks noGrp="1"/>
          </p:cNvSpPr>
          <p:nvPr>
            <p:ph type="body" sz="quarter" idx="10"/>
          </p:nvPr>
        </p:nvSpPr>
        <p:spPr bwMode="auto"/>
        <p:txBody>
          <a:bodyPr/>
          <a:lstStyle/>
          <a:p>
            <a:pPr>
              <a:defRPr/>
            </a:pPr>
            <a:endParaRPr lang="fr-FR"/>
          </a:p>
        </p:txBody>
      </p:sp>
      <p:sp>
        <p:nvSpPr>
          <p:cNvPr id="1675345966" name="Espace réservé du texte 5"/>
          <p:cNvSpPr>
            <a:spLocks noGrp="1"/>
          </p:cNvSpPr>
          <p:nvPr>
            <p:ph type="body" sz="quarter" idx="13"/>
          </p:nvPr>
        </p:nvSpPr>
        <p:spPr bwMode="auto"/>
        <p:txBody>
          <a:bodyPr/>
          <a:lstStyle/>
          <a:p>
            <a:pPr>
              <a:defRPr/>
            </a:pPr>
            <a:endParaRPr lang="fr-FR"/>
          </a:p>
        </p:txBody>
      </p:sp>
      <p:pic>
        <p:nvPicPr>
          <p:cNvPr id="1126481972" name="Image 1" descr="Une image contenant texte, capture d’écran, Police, conception&#10;&#10;Le contenu généré par l’IA peut être incorrect."/>
          <p:cNvPicPr>
            <a:picLocks noChangeAspect="1"/>
          </p:cNvPicPr>
          <p:nvPr/>
        </p:nvPicPr>
        <p:blipFill rotWithShape="1">
          <a:blip r:embed="rId3"/>
          <a:stretch/>
        </p:blipFill>
        <p:spPr bwMode="auto">
          <a:xfrm>
            <a:off x="0" y="475814"/>
            <a:ext cx="12192000" cy="584641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68103163" name="Espace réservé du texte 3"/>
          <p:cNvSpPr>
            <a:spLocks noGrp="1"/>
          </p:cNvSpPr>
          <p:nvPr>
            <p:ph type="body" sz="quarter" idx="10"/>
          </p:nvPr>
        </p:nvSpPr>
        <p:spPr bwMode="auto"/>
        <p:txBody>
          <a:bodyPr/>
          <a:lstStyle/>
          <a:p>
            <a:pPr>
              <a:defRPr/>
            </a:pPr>
            <a:endParaRPr lang="fr-FR"/>
          </a:p>
        </p:txBody>
      </p:sp>
      <p:sp>
        <p:nvSpPr>
          <p:cNvPr id="2092225479" name="Espace réservé du texte 5"/>
          <p:cNvSpPr>
            <a:spLocks noGrp="1"/>
          </p:cNvSpPr>
          <p:nvPr>
            <p:ph type="body" sz="quarter" idx="13"/>
          </p:nvPr>
        </p:nvSpPr>
        <p:spPr bwMode="auto"/>
        <p:txBody>
          <a:bodyPr/>
          <a:lstStyle/>
          <a:p>
            <a:pPr>
              <a:defRPr/>
            </a:pPr>
            <a:endParaRPr lang="fr-FR"/>
          </a:p>
        </p:txBody>
      </p:sp>
      <p:pic>
        <p:nvPicPr>
          <p:cNvPr id="1464388452" name="Image 1" descr="Une image contenant texte, capture d’écran, Police, conception&#10;&#10;Le contenu généré par l’IA peut être incorrect."/>
          <p:cNvPicPr>
            <a:picLocks noChangeAspect="1"/>
          </p:cNvPicPr>
          <p:nvPr/>
        </p:nvPicPr>
        <p:blipFill rotWithShape="1">
          <a:blip r:embed="rId3"/>
          <a:stretch/>
        </p:blipFill>
        <p:spPr bwMode="auto">
          <a:xfrm>
            <a:off x="0" y="951907"/>
            <a:ext cx="12192000" cy="49541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88392640" name="Espace réservé du texte 3"/>
          <p:cNvSpPr>
            <a:spLocks noGrp="1"/>
          </p:cNvSpPr>
          <p:nvPr>
            <p:ph type="body" sz="quarter" idx="10"/>
          </p:nvPr>
        </p:nvSpPr>
        <p:spPr bwMode="auto"/>
        <p:txBody>
          <a:bodyPr/>
          <a:lstStyle/>
          <a:p>
            <a:pPr>
              <a:defRPr/>
            </a:pPr>
            <a:r>
              <a:rPr lang="fr-FR">
                <a:cs typeface="Arial"/>
              </a:rPr>
              <a:t>Réorganisation écoute étudiante</a:t>
            </a:r>
            <a:endParaRPr lang="fr-FR"/>
          </a:p>
        </p:txBody>
      </p:sp>
      <p:sp>
        <p:nvSpPr>
          <p:cNvPr id="382787202" name="Espace réservé du texte 5"/>
          <p:cNvSpPr>
            <a:spLocks noGrp="1"/>
          </p:cNvSpPr>
          <p:nvPr>
            <p:ph type="body" sz="quarter" idx="13"/>
          </p:nvPr>
        </p:nvSpPr>
        <p:spPr bwMode="auto"/>
        <p:txBody>
          <a:bodyPr/>
          <a:lstStyle/>
          <a:p>
            <a:pPr>
              <a:defRPr/>
            </a:pPr>
            <a:endParaRPr lang="fr-FR"/>
          </a:p>
        </p:txBody>
      </p:sp>
      <p:pic>
        <p:nvPicPr>
          <p:cNvPr id="1215916747" name="Image 1" descr="Une image contenant texte, capture d’écran, Police, conception&#10;&#10;Le contenu généré par l’IA peut être incorrect."/>
          <p:cNvPicPr>
            <a:picLocks noChangeAspect="1"/>
          </p:cNvPicPr>
          <p:nvPr/>
        </p:nvPicPr>
        <p:blipFill rotWithShape="1">
          <a:blip r:embed="rId3"/>
          <a:stretch/>
        </p:blipFill>
        <p:spPr bwMode="auto">
          <a:xfrm>
            <a:off x="0" y="450954"/>
            <a:ext cx="12192000" cy="595609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82693200" name="Espace réservé du texte 3"/>
          <p:cNvSpPr>
            <a:spLocks noGrp="1"/>
          </p:cNvSpPr>
          <p:nvPr>
            <p:ph type="body" sz="quarter" idx="10"/>
          </p:nvPr>
        </p:nvSpPr>
        <p:spPr bwMode="auto"/>
        <p:txBody>
          <a:bodyPr/>
          <a:lstStyle/>
          <a:p>
            <a:pPr>
              <a:defRPr/>
            </a:pPr>
            <a:r>
              <a:rPr lang="fr-FR">
                <a:cs typeface="Arial"/>
              </a:rPr>
              <a:t>Réorganisation écoute étudiante</a:t>
            </a:r>
            <a:endParaRPr lang="fr-FR"/>
          </a:p>
        </p:txBody>
      </p:sp>
      <p:sp>
        <p:nvSpPr>
          <p:cNvPr id="47305337" name="Espace réservé du texte 5"/>
          <p:cNvSpPr>
            <a:spLocks noGrp="1"/>
          </p:cNvSpPr>
          <p:nvPr>
            <p:ph type="body" sz="quarter" idx="13"/>
          </p:nvPr>
        </p:nvSpPr>
        <p:spPr bwMode="auto"/>
        <p:txBody>
          <a:bodyPr/>
          <a:lstStyle/>
          <a:p>
            <a:pPr>
              <a:defRPr/>
            </a:pPr>
            <a:endParaRPr lang="fr-FR"/>
          </a:p>
        </p:txBody>
      </p:sp>
      <p:sp>
        <p:nvSpPr>
          <p:cNvPr id="1051019322" name="ZoneTexte 1"/>
          <p:cNvSpPr txBox="1"/>
          <p:nvPr/>
        </p:nvSpPr>
        <p:spPr bwMode="auto">
          <a:xfrm>
            <a:off x="781085" y="358076"/>
            <a:ext cx="10747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fr-FR" sz="2800" b="1">
                <a:solidFill>
                  <a:srgbClr val="45A59D"/>
                </a:solidFill>
                <a:latin typeface="Work Sans"/>
              </a:rPr>
              <a:t>Que se passe-t-il après avoir contacté la cellule d’écoute?  </a:t>
            </a:r>
            <a:endParaRPr/>
          </a:p>
        </p:txBody>
      </p:sp>
      <p:sp>
        <p:nvSpPr>
          <p:cNvPr id="305296278" name="ZoneTexte 2"/>
          <p:cNvSpPr txBox="1"/>
          <p:nvPr/>
        </p:nvSpPr>
        <p:spPr bwMode="auto">
          <a:xfrm>
            <a:off x="853268" y="1437151"/>
            <a:ext cx="10870091" cy="44813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defRPr/>
            </a:pPr>
            <a:r>
              <a:rPr lang="fr-FR">
                <a:latin typeface="Work Sans"/>
                <a:cs typeface="Segoe UI"/>
              </a:rPr>
              <a:t>En cas de signalement anonyme, la situation est archivée. Si la personne change d'avis, elle peut recontacter la cellule d'écoute à tout moment.</a:t>
            </a:r>
            <a:endParaRPr lang="fr-FR">
              <a:cs typeface="Arial"/>
            </a:endParaRPr>
          </a:p>
          <a:p>
            <a:pPr algn="just">
              <a:defRPr/>
            </a:pPr>
            <a:endParaRPr lang="fr-FR">
              <a:latin typeface="Work Sans"/>
              <a:cs typeface="Segoe UI"/>
            </a:endParaRPr>
          </a:p>
          <a:p>
            <a:pPr algn="just">
              <a:defRPr/>
            </a:pPr>
            <a:r>
              <a:rPr lang="fr-FR">
                <a:latin typeface="Work Sans"/>
                <a:cs typeface="Segoe UI"/>
              </a:rPr>
              <a:t>Lorsque la personne signalante est connue, la cellule prend contact avec l'étudiant·e et lui propose un </a:t>
            </a:r>
            <a:r>
              <a:rPr lang="fr-FR" b="1">
                <a:latin typeface="Work Sans"/>
                <a:cs typeface="Segoe UI"/>
              </a:rPr>
              <a:t>entretien d'écoute. </a:t>
            </a:r>
            <a:endParaRPr lang="fr-FR">
              <a:latin typeface="Work Sans"/>
              <a:cs typeface="Segoe UI"/>
            </a:endParaRPr>
          </a:p>
          <a:p>
            <a:pPr algn="just">
              <a:defRPr/>
            </a:pPr>
            <a:endParaRPr lang="fr-FR" b="1">
              <a:latin typeface="Work Sans"/>
              <a:cs typeface="Segoe UI"/>
            </a:endParaRPr>
          </a:p>
          <a:p>
            <a:pPr algn="just">
              <a:defRPr/>
            </a:pPr>
            <a:r>
              <a:rPr lang="fr-FR">
                <a:latin typeface="Work Sans"/>
                <a:cs typeface="Segoe UI"/>
              </a:rPr>
              <a:t>Cette écoute est </a:t>
            </a:r>
            <a:r>
              <a:rPr lang="fr-FR" b="1">
                <a:latin typeface="Work Sans"/>
                <a:cs typeface="Segoe UI"/>
              </a:rPr>
              <a:t>strictement confidentielle.</a:t>
            </a:r>
            <a:endParaRPr/>
          </a:p>
          <a:p>
            <a:pPr algn="just">
              <a:defRPr/>
            </a:pPr>
            <a:endParaRPr lang="fr-FR" b="1">
              <a:latin typeface="Work Sans"/>
              <a:cs typeface="Segoe UI"/>
            </a:endParaRPr>
          </a:p>
          <a:p>
            <a:pPr algn="just">
              <a:defRPr/>
            </a:pPr>
            <a:r>
              <a:rPr lang="fr-FR" b="1">
                <a:latin typeface="Work Sans"/>
                <a:cs typeface="Segoe UI"/>
              </a:rPr>
              <a:t>Son objectif </a:t>
            </a:r>
            <a:r>
              <a:rPr lang="fr-FR">
                <a:latin typeface="Work Sans"/>
                <a:cs typeface="Segoe UI"/>
              </a:rPr>
              <a:t>est de </a:t>
            </a:r>
            <a:r>
              <a:rPr lang="fr-FR" b="1">
                <a:latin typeface="Work Sans"/>
                <a:cs typeface="Segoe UI"/>
              </a:rPr>
              <a:t>recueillir</a:t>
            </a:r>
            <a:r>
              <a:rPr lang="fr-FR">
                <a:latin typeface="Work Sans"/>
                <a:cs typeface="Segoe UI"/>
              </a:rPr>
              <a:t> les faits, </a:t>
            </a:r>
            <a:r>
              <a:rPr lang="fr-FR" b="1">
                <a:latin typeface="Work Sans"/>
                <a:cs typeface="Segoe UI"/>
              </a:rPr>
              <a:t>d’évaluer</a:t>
            </a:r>
            <a:r>
              <a:rPr lang="fr-FR">
                <a:latin typeface="Work Sans"/>
                <a:cs typeface="Segoe UI"/>
              </a:rPr>
              <a:t> la situation et </a:t>
            </a:r>
            <a:r>
              <a:rPr lang="fr-FR" b="1">
                <a:latin typeface="Work Sans"/>
                <a:cs typeface="Segoe UI"/>
              </a:rPr>
              <a:t>d'informer </a:t>
            </a:r>
            <a:r>
              <a:rPr lang="fr-FR">
                <a:latin typeface="Work Sans"/>
                <a:cs typeface="Segoe UI"/>
              </a:rPr>
              <a:t>sur les éventuelles suites possibles et sur les ressources existantes. </a:t>
            </a:r>
            <a:endParaRPr lang="fr-FR">
              <a:latin typeface="Arial"/>
              <a:cs typeface="Arial"/>
            </a:endParaRPr>
          </a:p>
          <a:p>
            <a:pPr algn="just">
              <a:defRPr/>
            </a:pPr>
            <a:endParaRPr lang="fr-FR">
              <a:latin typeface="Work Sans"/>
              <a:cs typeface="Segoe UI"/>
            </a:endParaRPr>
          </a:p>
          <a:p>
            <a:pPr algn="just">
              <a:defRPr/>
            </a:pPr>
            <a:r>
              <a:rPr lang="fr-FR">
                <a:latin typeface="Work Sans"/>
                <a:cs typeface="Segoe UI"/>
              </a:rPr>
              <a:t>S’il n’y a pas de suite souhaitée, la situation est archivée. </a:t>
            </a:r>
            <a:endParaRPr lang="fr-FR">
              <a:cs typeface="Arial"/>
            </a:endParaRPr>
          </a:p>
          <a:p>
            <a:pPr algn="just">
              <a:defRPr/>
            </a:pPr>
            <a:endParaRPr lang="fr-FR">
              <a:latin typeface="Work Sans"/>
              <a:cs typeface="Segoe UI"/>
            </a:endParaRPr>
          </a:p>
          <a:p>
            <a:pPr algn="just">
              <a:defRPr/>
            </a:pPr>
            <a:endParaRPr lang="fr-FR">
              <a:latin typeface="Arial"/>
              <a:ea typeface="Arial"/>
              <a:cs typeface="Segoe UI"/>
            </a:endParaRPr>
          </a:p>
          <a:p>
            <a:pPr marL="285750" indent="-285750" algn="just">
              <a:lnSpc>
                <a:spcPts val="1275"/>
              </a:lnSpc>
              <a:buFont typeface="Calibri"/>
              <a:buChar char="-"/>
              <a:defRPr/>
            </a:pPr>
            <a:endParaRPr lang="fr-FR">
              <a:latin typeface="Arial"/>
              <a:ea typeface="Arial"/>
              <a:cs typeface="Segoe UI"/>
            </a:endParaRPr>
          </a:p>
          <a:p>
            <a:pPr algn="just">
              <a:lnSpc>
                <a:spcPts val="1275"/>
              </a:lnSpc>
              <a:defRPr/>
            </a:pPr>
            <a:endParaRPr lang="fr-FR">
              <a:latin typeface="Arial"/>
              <a:ea typeface="Arial"/>
              <a:cs typeface="Segoe UI"/>
            </a:endParaRPr>
          </a:p>
          <a:p>
            <a:pPr algn="just">
              <a:lnSpc>
                <a:spcPts val="1275"/>
              </a:lnSpc>
              <a:defRPr/>
            </a:pPr>
            <a:endParaRPr lang="fr-FR">
              <a:latin typeface="Arial"/>
              <a:ea typeface="Arial"/>
              <a:cs typeface="Segoe UI"/>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24085450" name="Espace réservé du texte 3"/>
          <p:cNvSpPr>
            <a:spLocks noGrp="1"/>
          </p:cNvSpPr>
          <p:nvPr>
            <p:ph type="body" sz="quarter" idx="10"/>
          </p:nvPr>
        </p:nvSpPr>
        <p:spPr bwMode="auto"/>
        <p:txBody>
          <a:bodyPr/>
          <a:lstStyle/>
          <a:p>
            <a:pPr>
              <a:defRPr/>
            </a:pPr>
            <a:r>
              <a:rPr lang="fr-FR">
                <a:cs typeface="Arial"/>
              </a:rPr>
              <a:t>Réorganisation écoute étudiante</a:t>
            </a:r>
            <a:endParaRPr lang="fr-FR"/>
          </a:p>
        </p:txBody>
      </p:sp>
      <p:sp>
        <p:nvSpPr>
          <p:cNvPr id="322804286" name="Espace réservé du texte 5"/>
          <p:cNvSpPr>
            <a:spLocks noGrp="1"/>
          </p:cNvSpPr>
          <p:nvPr>
            <p:ph type="body" sz="quarter" idx="13"/>
          </p:nvPr>
        </p:nvSpPr>
        <p:spPr bwMode="auto"/>
        <p:txBody>
          <a:bodyPr/>
          <a:lstStyle/>
          <a:p>
            <a:pPr>
              <a:defRPr/>
            </a:pPr>
            <a:endParaRPr lang="fr-FR"/>
          </a:p>
        </p:txBody>
      </p:sp>
      <p:sp>
        <p:nvSpPr>
          <p:cNvPr id="532191034" name="ZoneTexte 2"/>
          <p:cNvSpPr txBox="1"/>
          <p:nvPr/>
        </p:nvSpPr>
        <p:spPr bwMode="auto">
          <a:xfrm>
            <a:off x="599268" y="1204923"/>
            <a:ext cx="11254719" cy="53123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defRPr/>
            </a:pPr>
            <a:r>
              <a:rPr lang="fr-FR">
                <a:latin typeface="Work Sans"/>
                <a:cs typeface="Segoe UI"/>
              </a:rPr>
              <a:t>En cas de</a:t>
            </a:r>
            <a:r>
              <a:rPr lang="fr-FR" b="1">
                <a:latin typeface="Work Sans"/>
                <a:cs typeface="Segoe UI"/>
              </a:rPr>
              <a:t> suite souhaitée</a:t>
            </a:r>
            <a:r>
              <a:rPr lang="fr-FR">
                <a:latin typeface="Work Sans"/>
                <a:cs typeface="Segoe UI"/>
              </a:rPr>
              <a:t> après l'entretien d'écoute, les membres de la direction des affaires juridiques peuvent : </a:t>
            </a:r>
            <a:endParaRPr lang="fr-FR"/>
          </a:p>
          <a:p>
            <a:pPr algn="just">
              <a:defRPr/>
            </a:pPr>
            <a:endParaRPr lang="fr-FR">
              <a:latin typeface="Work Sans"/>
              <a:ea typeface="Arial"/>
              <a:cs typeface="Segoe UI"/>
            </a:endParaRPr>
          </a:p>
          <a:p>
            <a:pPr marL="285750" indent="-285750" algn="just">
              <a:buFont typeface="Calibri"/>
              <a:buChar char="-"/>
              <a:defRPr/>
            </a:pPr>
            <a:r>
              <a:rPr lang="fr-FR">
                <a:latin typeface="Work Sans"/>
                <a:ea typeface="Arial"/>
                <a:cs typeface="Segoe UI"/>
              </a:rPr>
              <a:t>Réaliser un</a:t>
            </a:r>
            <a:r>
              <a:rPr lang="fr-FR" b="1">
                <a:latin typeface="Work Sans"/>
                <a:ea typeface="Arial"/>
                <a:cs typeface="Segoe UI"/>
              </a:rPr>
              <a:t> entretien de recadrage</a:t>
            </a:r>
            <a:r>
              <a:rPr lang="fr-FR">
                <a:latin typeface="Work Sans"/>
                <a:ea typeface="Arial"/>
                <a:cs typeface="Segoe UI"/>
              </a:rPr>
              <a:t> (rappel à l'ordre) de l'étudiante ou étudiant mis en cause.</a:t>
            </a:r>
            <a:endParaRPr lang="fr-FR">
              <a:highlight>
                <a:srgbClr val="FFFF00"/>
              </a:highlight>
              <a:latin typeface="Work Sans"/>
              <a:ea typeface="Arial"/>
              <a:cs typeface="Segoe UI"/>
            </a:endParaRPr>
          </a:p>
          <a:p>
            <a:pPr marL="285750" indent="-285750" algn="just">
              <a:buFont typeface="Calibri"/>
              <a:buChar char="-"/>
              <a:defRPr/>
            </a:pPr>
            <a:endParaRPr lang="fr-FR">
              <a:latin typeface="Work Sans"/>
              <a:ea typeface="Arial"/>
              <a:cs typeface="Segoe UI"/>
            </a:endParaRPr>
          </a:p>
          <a:p>
            <a:pPr algn="just">
              <a:defRPr/>
            </a:pPr>
            <a:r>
              <a:rPr lang="fr-FR">
                <a:latin typeface="Work Sans"/>
                <a:ea typeface="Arial"/>
                <a:cs typeface="Segoe UI"/>
              </a:rPr>
              <a:t> Ou, en</a:t>
            </a:r>
            <a:r>
              <a:rPr lang="fr-FR">
                <a:latin typeface="Work Sans"/>
                <a:cs typeface="Segoe UI"/>
              </a:rPr>
              <a:t> lien avec le Président, sur la base du compte-rendu de la cellule d'écoute : </a:t>
            </a:r>
            <a:endParaRPr lang="fr-FR">
              <a:cs typeface="Arial"/>
            </a:endParaRPr>
          </a:p>
          <a:p>
            <a:pPr algn="just">
              <a:defRPr/>
            </a:pPr>
            <a:endParaRPr lang="fr-FR">
              <a:latin typeface="Work Sans"/>
              <a:ea typeface="Arial"/>
              <a:cs typeface="Segoe UI"/>
            </a:endParaRPr>
          </a:p>
          <a:p>
            <a:pPr marL="285750" indent="-285750" algn="just">
              <a:buFont typeface="Calibri,Sans-Serif"/>
              <a:buChar char="-"/>
              <a:defRPr/>
            </a:pPr>
            <a:r>
              <a:rPr lang="fr-FR" u="sng">
                <a:latin typeface="Work Sans"/>
                <a:ea typeface="Arial"/>
                <a:cs typeface="Segoe UI"/>
              </a:rPr>
              <a:t>Lorsque la matérialité des faits est clairement établie</a:t>
            </a:r>
            <a:r>
              <a:rPr lang="fr-FR">
                <a:latin typeface="Work Sans"/>
                <a:ea typeface="Arial"/>
                <a:cs typeface="Segoe UI"/>
              </a:rPr>
              <a:t> : saisir </a:t>
            </a:r>
            <a:r>
              <a:rPr lang="fr-FR" b="1">
                <a:latin typeface="Work Sans"/>
                <a:ea typeface="Arial"/>
                <a:cs typeface="Segoe UI"/>
              </a:rPr>
              <a:t>la section disciplinaire</a:t>
            </a:r>
            <a:r>
              <a:rPr lang="fr-FR">
                <a:latin typeface="Work Sans"/>
                <a:ea typeface="Arial"/>
                <a:cs typeface="Segoe UI"/>
              </a:rPr>
              <a:t>. Le cas échéant, </a:t>
            </a:r>
            <a:r>
              <a:rPr lang="fr-FR">
                <a:latin typeface="Work Sans"/>
                <a:ea typeface="Arial"/>
                <a:cs typeface="Arial"/>
              </a:rPr>
              <a:t>saisine du procureur de la république via l'article 40. </a:t>
            </a:r>
            <a:endParaRPr lang="en-US">
              <a:latin typeface="Work Sans"/>
              <a:ea typeface="Arial"/>
              <a:cs typeface="Arial"/>
            </a:endParaRPr>
          </a:p>
          <a:p>
            <a:pPr marL="285750" indent="-285750" algn="just">
              <a:buFont typeface="Calibri,Sans-Serif"/>
              <a:buChar char="-"/>
              <a:defRPr/>
            </a:pPr>
            <a:endParaRPr lang="fr-FR">
              <a:latin typeface="Work Sans"/>
              <a:ea typeface="Arial"/>
              <a:cs typeface="Arial"/>
            </a:endParaRPr>
          </a:p>
          <a:p>
            <a:pPr algn="just">
              <a:defRPr/>
            </a:pPr>
            <a:r>
              <a:rPr lang="fr-FR">
                <a:latin typeface="Work Sans"/>
                <a:ea typeface="Arial"/>
                <a:cs typeface="Segoe UI"/>
              </a:rPr>
              <a:t> Ou</a:t>
            </a:r>
            <a:endParaRPr/>
          </a:p>
          <a:p>
            <a:pPr algn="just">
              <a:defRPr/>
            </a:pPr>
            <a:endParaRPr lang="fr-FR">
              <a:latin typeface="Work Sans"/>
              <a:ea typeface="Arial"/>
              <a:cs typeface="Segoe UI"/>
            </a:endParaRPr>
          </a:p>
          <a:p>
            <a:pPr marL="285750" indent="-285750" algn="just">
              <a:buFont typeface="Calibri"/>
              <a:buChar char="-"/>
              <a:defRPr/>
            </a:pPr>
            <a:r>
              <a:rPr lang="fr-FR" u="sng">
                <a:latin typeface="Work Sans"/>
                <a:ea typeface="Arial"/>
                <a:cs typeface="Segoe UI"/>
              </a:rPr>
              <a:t>lorsque la matérialité des faits n'est pas clairement établie</a:t>
            </a:r>
            <a:r>
              <a:rPr lang="fr-FR">
                <a:latin typeface="Work Sans"/>
                <a:ea typeface="Arial"/>
                <a:cs typeface="Segoe UI"/>
              </a:rPr>
              <a:t> : saisir </a:t>
            </a:r>
            <a:r>
              <a:rPr lang="fr-FR" b="1">
                <a:latin typeface="Work Sans"/>
                <a:ea typeface="Arial"/>
                <a:cs typeface="Segoe UI"/>
              </a:rPr>
              <a:t>une commission d'enquête</a:t>
            </a:r>
            <a:r>
              <a:rPr lang="fr-FR">
                <a:latin typeface="Work Sans"/>
                <a:ea typeface="Arial"/>
                <a:cs typeface="Segoe UI"/>
              </a:rPr>
              <a:t> administrative afin de faire toute la lumière sur les faits. Sur la base d'un rapport, le président saisit ou non la section disciplinaire. </a:t>
            </a:r>
            <a:endParaRPr lang="fr-FR">
              <a:latin typeface="Work Sans"/>
              <a:cs typeface="Segoe UI"/>
            </a:endParaRPr>
          </a:p>
          <a:p>
            <a:pPr algn="just">
              <a:defRPr/>
            </a:pPr>
            <a:endParaRPr lang="fr-FR">
              <a:latin typeface="Arial"/>
              <a:ea typeface="Arial"/>
              <a:cs typeface="Segoe UI"/>
            </a:endParaRPr>
          </a:p>
          <a:p>
            <a:pPr algn="just">
              <a:defRPr/>
            </a:pPr>
            <a:endParaRPr lang="fr-FR">
              <a:latin typeface="Arial"/>
              <a:ea typeface="Arial"/>
              <a:cs typeface="Segoe UI"/>
            </a:endParaRPr>
          </a:p>
          <a:p>
            <a:pPr marL="285750" indent="-285750" algn="just">
              <a:lnSpc>
                <a:spcPts val="1275"/>
              </a:lnSpc>
              <a:buFont typeface="Calibri"/>
              <a:buChar char="-"/>
              <a:defRPr/>
            </a:pPr>
            <a:endParaRPr lang="fr-FR">
              <a:latin typeface="Arial"/>
              <a:ea typeface="Arial"/>
              <a:cs typeface="Segoe UI"/>
            </a:endParaRPr>
          </a:p>
          <a:p>
            <a:pPr algn="just">
              <a:lnSpc>
                <a:spcPts val="1275"/>
              </a:lnSpc>
              <a:defRPr/>
            </a:pPr>
            <a:endParaRPr lang="fr-FR">
              <a:latin typeface="Arial"/>
              <a:ea typeface="Arial"/>
              <a:cs typeface="Segoe UI"/>
            </a:endParaRPr>
          </a:p>
          <a:p>
            <a:pPr algn="just">
              <a:lnSpc>
                <a:spcPts val="1275"/>
              </a:lnSpc>
              <a:defRPr/>
            </a:pPr>
            <a:endParaRPr lang="fr-FR">
              <a:latin typeface="Arial"/>
              <a:ea typeface="Arial"/>
              <a:cs typeface="Segoe UI"/>
            </a:endParaRPr>
          </a:p>
        </p:txBody>
      </p:sp>
      <p:sp>
        <p:nvSpPr>
          <p:cNvPr id="1763634196" name="ZoneTexte 4"/>
          <p:cNvSpPr txBox="1"/>
          <p:nvPr/>
        </p:nvSpPr>
        <p:spPr bwMode="auto">
          <a:xfrm>
            <a:off x="621428" y="256476"/>
            <a:ext cx="10747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fr-FR" sz="2800" b="1">
                <a:solidFill>
                  <a:srgbClr val="45A59D"/>
                </a:solidFill>
                <a:latin typeface="Work Sans"/>
              </a:rPr>
              <a:t>Quelles suites possibles ?  </a:t>
            </a:r>
            <a:endParaRPr lang="fr-F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8930558" name="Rectangle 8"/>
          <p:cNvSpPr/>
          <p:nvPr/>
        </p:nvSpPr>
        <p:spPr bwMode="auto">
          <a:xfrm>
            <a:off x="6788728" y="6282046"/>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sp>
        <p:nvSpPr>
          <p:cNvPr id="1188443275" name="Espace réservé du contenu 1"/>
          <p:cNvSpPr txBox="1"/>
          <p:nvPr/>
        </p:nvSpPr>
        <p:spPr bwMode="auto">
          <a:xfrm>
            <a:off x="719117" y="1161840"/>
            <a:ext cx="10652166" cy="7540526"/>
          </a:xfrm>
          <a:prstGeom prst="rect">
            <a:avLst/>
          </a:prstGeom>
          <a:noFill/>
          <a:ln w="9525">
            <a:solidFill>
              <a:schemeClr val="bg1"/>
            </a:solidFill>
            <a:miter lim="800000"/>
            <a:headEnd/>
            <a:tailEnd/>
          </a:ln>
        </p:spPr>
        <p:txBody>
          <a:bodyPr vert="horz" wrap="square" lIns="0" tIns="0" rIns="0" bIns="0" numCol="1" spcCol="1080000" anchor="ctr" anchorCtr="0" compatLnSpc="1">
            <a:prstTxWarp prst="textNoShape">
              <a:avLst/>
            </a:prstTxWarp>
            <a:spAutoFit/>
          </a:bodyPr>
          <a:lstStyle>
            <a:lvl1pPr marL="0" indent="0" algn="l" defTabSz="914400" rtl="0">
              <a:spcBef>
                <a:spcPts val="2000"/>
              </a:spcBef>
              <a:buFont typeface="Arial"/>
              <a:buNone/>
              <a:defRPr lang="fr-FR" sz="1400">
                <a:solidFill>
                  <a:srgbClr val="424A54"/>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lgn="just">
              <a:defRPr/>
            </a:pPr>
            <a:r>
              <a:rPr lang="fr-FR" sz="1800">
                <a:solidFill>
                  <a:schemeClr val="tx1"/>
                </a:solidFill>
                <a:latin typeface="Work Sans"/>
                <a:cs typeface="Calibri"/>
              </a:rPr>
              <a:t>Les comportements des usagers qui sont contraires au règlement intérieur de l’université peuvent relever de plusieurs qualifications juridiques : </a:t>
            </a:r>
            <a:r>
              <a:rPr lang="fr-FR" sz="1800" b="1">
                <a:solidFill>
                  <a:schemeClr val="tx1"/>
                </a:solidFill>
                <a:latin typeface="Work Sans"/>
                <a:cs typeface="Calibri"/>
              </a:rPr>
              <a:t>pénales</a:t>
            </a:r>
            <a:r>
              <a:rPr lang="fr-FR" sz="1800">
                <a:solidFill>
                  <a:schemeClr val="tx1"/>
                </a:solidFill>
                <a:latin typeface="Work Sans"/>
                <a:cs typeface="Calibri"/>
              </a:rPr>
              <a:t> ou </a:t>
            </a:r>
            <a:r>
              <a:rPr lang="fr-FR" sz="1800" b="1">
                <a:solidFill>
                  <a:schemeClr val="tx1"/>
                </a:solidFill>
                <a:latin typeface="Work Sans"/>
                <a:cs typeface="Calibri"/>
              </a:rPr>
              <a:t>disciplinaires</a:t>
            </a:r>
            <a:r>
              <a:rPr lang="fr-FR" sz="1800">
                <a:solidFill>
                  <a:schemeClr val="tx1"/>
                </a:solidFill>
                <a:latin typeface="Work Sans"/>
                <a:cs typeface="Calibri"/>
              </a:rPr>
              <a:t>. </a:t>
            </a:r>
            <a:endParaRPr lang="fr-FR" sz="2800" b="1">
              <a:solidFill>
                <a:schemeClr val="tx1"/>
              </a:solidFill>
              <a:latin typeface="Work Sans"/>
              <a:cs typeface="Calibri"/>
            </a:endParaRPr>
          </a:p>
          <a:p>
            <a:pPr algn="just">
              <a:spcBef>
                <a:spcPts val="0"/>
              </a:spcBef>
              <a:defRPr/>
            </a:pPr>
            <a:endParaRPr lang="fr-FR" sz="1800">
              <a:solidFill>
                <a:schemeClr val="tx1"/>
              </a:solidFill>
              <a:latin typeface="Work Sans"/>
              <a:cs typeface="Calibri"/>
            </a:endParaRPr>
          </a:p>
          <a:p>
            <a:pPr algn="just">
              <a:spcBef>
                <a:spcPts val="0"/>
              </a:spcBef>
              <a:defRPr/>
            </a:pPr>
            <a:r>
              <a:rPr lang="fr-FR" sz="1800" b="1">
                <a:solidFill>
                  <a:schemeClr val="tx1"/>
                </a:solidFill>
                <a:latin typeface="Work Sans"/>
                <a:cs typeface="Calibri"/>
              </a:rPr>
              <a:t>Procédure pénale </a:t>
            </a:r>
            <a:r>
              <a:rPr lang="fr-FR" sz="1800">
                <a:solidFill>
                  <a:schemeClr val="tx1"/>
                </a:solidFill>
                <a:latin typeface="Work Sans"/>
                <a:cs typeface="Calibri"/>
              </a:rPr>
              <a:t>: </a:t>
            </a:r>
            <a:endParaRPr lang="fr-FR" sz="1800">
              <a:solidFill>
                <a:schemeClr val="tx1"/>
              </a:solidFill>
              <a:latin typeface="Work Sans"/>
              <a:ea typeface="+mn-lt"/>
              <a:cs typeface="Calibri"/>
            </a:endParaRPr>
          </a:p>
          <a:p>
            <a:pPr algn="just">
              <a:spcBef>
                <a:spcPts val="0"/>
              </a:spcBef>
              <a:defRPr/>
            </a:pPr>
            <a:endParaRPr lang="fr-FR" sz="1800">
              <a:solidFill>
                <a:schemeClr val="tx1"/>
              </a:solidFill>
              <a:latin typeface="Work Sans"/>
              <a:ea typeface="+mn-lt"/>
              <a:cs typeface="Calibri"/>
            </a:endParaRPr>
          </a:p>
          <a:p>
            <a:pPr algn="just">
              <a:spcBef>
                <a:spcPts val="0"/>
              </a:spcBef>
              <a:defRPr/>
            </a:pPr>
            <a:r>
              <a:rPr lang="fr-FR" sz="1800">
                <a:solidFill>
                  <a:schemeClr val="tx1"/>
                </a:solidFill>
                <a:latin typeface="Work Sans"/>
                <a:ea typeface="+mn-lt"/>
                <a:cs typeface="+mn-lt"/>
              </a:rPr>
              <a:t>Elle relève de la justice. </a:t>
            </a:r>
            <a:r>
              <a:rPr lang="fr" sz="1800">
                <a:solidFill>
                  <a:schemeClr val="tx1"/>
                </a:solidFill>
                <a:latin typeface="Work Sans"/>
                <a:ea typeface="+mn-lt"/>
                <a:cs typeface="+mn-lt"/>
              </a:rPr>
              <a:t>Les infractions pénales désignent des actes ou des comportements interdits par la loi. Elles sont classées en trois catégories : les contraventions, les délits et les crimes</a:t>
            </a:r>
            <a:r>
              <a:rPr lang="fr" sz="1800">
                <a:solidFill>
                  <a:schemeClr val="tx1"/>
                </a:solidFill>
                <a:latin typeface="Work Sans"/>
                <a:cs typeface="Arial"/>
              </a:rPr>
              <a:t> </a:t>
            </a:r>
            <a:r>
              <a:rPr lang="fr-FR" sz="1800">
                <a:solidFill>
                  <a:schemeClr val="tx1"/>
                </a:solidFill>
                <a:latin typeface="Work Sans"/>
                <a:cs typeface="Calibri"/>
              </a:rPr>
              <a:t> (discriminations, outrages sexistes, harcèlement (sexuel, moral ou scolaire), agressions sexuelles, viol...). </a:t>
            </a:r>
            <a:r>
              <a:rPr lang="fr-FR" sz="1800" b="1">
                <a:solidFill>
                  <a:schemeClr val="tx1"/>
                </a:solidFill>
                <a:latin typeface="Work Sans"/>
                <a:cs typeface="Calibri"/>
              </a:rPr>
              <a:t>  </a:t>
            </a:r>
            <a:endParaRPr lang="fr-FR" sz="1800">
              <a:solidFill>
                <a:schemeClr val="tx1"/>
              </a:solidFill>
              <a:latin typeface="Work Sans"/>
              <a:cs typeface="Calibri"/>
            </a:endParaRPr>
          </a:p>
          <a:p>
            <a:pPr algn="just">
              <a:spcBef>
                <a:spcPts val="0"/>
              </a:spcBef>
              <a:defRPr/>
            </a:pPr>
            <a:endParaRPr lang="fr-FR" sz="1800" b="1">
              <a:solidFill>
                <a:schemeClr val="tx1"/>
              </a:solidFill>
              <a:latin typeface="Work Sans"/>
              <a:cs typeface="Calibri"/>
            </a:endParaRPr>
          </a:p>
          <a:p>
            <a:pPr algn="just">
              <a:spcBef>
                <a:spcPts val="0"/>
              </a:spcBef>
              <a:defRPr/>
            </a:pPr>
            <a:r>
              <a:rPr lang="fr-FR" sz="1800" b="1">
                <a:solidFill>
                  <a:schemeClr val="tx1"/>
                </a:solidFill>
                <a:latin typeface="Work Sans"/>
                <a:cs typeface="Calibri"/>
              </a:rPr>
              <a:t>Procédure disciplinaire</a:t>
            </a:r>
            <a:r>
              <a:rPr lang="fr-FR" sz="1800">
                <a:solidFill>
                  <a:schemeClr val="tx1"/>
                </a:solidFill>
                <a:latin typeface="Work Sans"/>
                <a:cs typeface="Calibri"/>
              </a:rPr>
              <a:t> : </a:t>
            </a:r>
          </a:p>
          <a:p>
            <a:pPr algn="just">
              <a:spcBef>
                <a:spcPts val="0"/>
              </a:spcBef>
              <a:defRPr/>
            </a:pPr>
            <a:endParaRPr lang="fr-FR" sz="1800">
              <a:solidFill>
                <a:schemeClr val="tx1"/>
              </a:solidFill>
              <a:latin typeface="Work Sans"/>
              <a:cs typeface="Calibri"/>
            </a:endParaRPr>
          </a:p>
          <a:p>
            <a:pPr algn="just">
              <a:spcBef>
                <a:spcPts val="0"/>
              </a:spcBef>
              <a:defRPr/>
            </a:pPr>
            <a:r>
              <a:rPr lang="fr-FR" sz="1800">
                <a:solidFill>
                  <a:schemeClr val="tx1"/>
                </a:solidFill>
                <a:latin typeface="Work Sans"/>
                <a:cs typeface="Calibri"/>
              </a:rPr>
              <a:t>Elle concerne les comportements qui constituent un trouble à l’ordre, au bon fonctionnement ou à la réputation de l’université (règlement intérieur de l'université). Elle peut avoir pour conséquences des sanctions administratives.</a:t>
            </a: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ea typeface="Calibri"/>
              <a:cs typeface="Calibri"/>
            </a:endParaRPr>
          </a:p>
        </p:txBody>
      </p:sp>
      <p:sp>
        <p:nvSpPr>
          <p:cNvPr id="1068440779" name="ZoneTexte 3"/>
          <p:cNvSpPr txBox="1"/>
          <p:nvPr/>
        </p:nvSpPr>
        <p:spPr bwMode="auto">
          <a:xfrm>
            <a:off x="621428" y="256476"/>
            <a:ext cx="10747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fr-FR" sz="2800" b="1">
                <a:solidFill>
                  <a:srgbClr val="45A59D"/>
                </a:solidFill>
                <a:latin typeface="Work Sans"/>
              </a:rPr>
              <a:t>Les procédures </a:t>
            </a:r>
            <a:endParaRPr lang="fr-F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4637572" name="Rectangle 8"/>
          <p:cNvSpPr/>
          <p:nvPr/>
        </p:nvSpPr>
        <p:spPr bwMode="auto">
          <a:xfrm>
            <a:off x="6788728" y="6282046"/>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sp>
        <p:nvSpPr>
          <p:cNvPr id="1688726742" name="Espace réservé du contenu 1"/>
          <p:cNvSpPr txBox="1"/>
          <p:nvPr/>
        </p:nvSpPr>
        <p:spPr bwMode="auto">
          <a:xfrm>
            <a:off x="479685" y="269823"/>
            <a:ext cx="11407515" cy="6873677"/>
          </a:xfrm>
          <a:prstGeom prst="rect">
            <a:avLst/>
          </a:prstGeom>
          <a:noFill/>
          <a:ln w="9525">
            <a:solidFill>
              <a:schemeClr val="bg1"/>
            </a:solidFill>
            <a:miter lim="800000"/>
            <a:headEnd/>
            <a:tailEnd/>
          </a:ln>
        </p:spPr>
        <p:txBody>
          <a:bodyPr vert="horz" wrap="square" lIns="0" tIns="0" rIns="0" bIns="0" numCol="1" spcCol="1080000" anchor="t" anchorCtr="0" compatLnSpc="1">
            <a:prstTxWarp prst="textNoShape">
              <a:avLst/>
            </a:prstTxWarp>
            <a:spAutoFit/>
          </a:bodyPr>
          <a:lstStyle>
            <a:lvl1pPr marL="0" indent="0" algn="l" defTabSz="914400" rtl="0">
              <a:spcBef>
                <a:spcPts val="2000"/>
              </a:spcBef>
              <a:buFont typeface="Arial"/>
              <a:buNone/>
              <a:defRPr lang="fr-FR" sz="1400">
                <a:solidFill>
                  <a:srgbClr val="424A54"/>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lgn="ctr">
              <a:defRPr/>
            </a:pPr>
            <a:endParaRPr lang="fr-FR" sz="4000">
              <a:solidFill>
                <a:srgbClr val="029398"/>
              </a:solidFill>
              <a:latin typeface="Work Sans"/>
            </a:endParaRPr>
          </a:p>
          <a:p>
            <a:pPr algn="just">
              <a:defRPr/>
            </a:pPr>
            <a:r>
              <a:rPr lang="fr-FR" sz="1800">
                <a:solidFill>
                  <a:schemeClr val="tx1"/>
                </a:solidFill>
                <a:latin typeface="Work Sans"/>
              </a:rPr>
              <a:t>Une sanction disciplinaire est une mesure prise à l’encontre d’un·e usager·ère qui a commis une </a:t>
            </a:r>
            <a:r>
              <a:rPr lang="fr-FR" sz="1800" u="sng">
                <a:solidFill>
                  <a:schemeClr val="tx1"/>
                </a:solidFill>
                <a:latin typeface="Work Sans"/>
                <a:hlinkClick r:id="rId3"/>
              </a:rPr>
              <a:t>faute</a:t>
            </a:r>
            <a:r>
              <a:rPr lang="fr-FR" sz="1800">
                <a:solidFill>
                  <a:schemeClr val="tx1"/>
                </a:solidFill>
                <a:latin typeface="Work Sans"/>
              </a:rPr>
              <a:t> et violé les obligations auxquelles il ou elle est tenu·e, notamment en vertu du Code de l’éducation. La sanction est prise à l’issue d’une procédure disciplinaire.</a:t>
            </a:r>
            <a:endParaRPr lang="fr-FR" sz="1800">
              <a:solidFill>
                <a:schemeClr val="tx1"/>
              </a:solidFill>
              <a:latin typeface="Work Sans"/>
              <a:cs typeface="Arial"/>
            </a:endParaRPr>
          </a:p>
          <a:p>
            <a:pPr algn="just">
              <a:defRPr/>
            </a:pPr>
            <a:endParaRPr lang="fr-FR" sz="1800">
              <a:solidFill>
                <a:schemeClr val="tx1"/>
              </a:solidFill>
              <a:latin typeface="Work Sans Medium"/>
            </a:endParaRPr>
          </a:p>
          <a:p>
            <a:pPr algn="just">
              <a:defRPr/>
            </a:pPr>
            <a:endParaRPr lang="fr-FR" sz="1800">
              <a:solidFill>
                <a:schemeClr val="tx1"/>
              </a:solidFill>
              <a:latin typeface="Work Sans Medium"/>
            </a:endParaRPr>
          </a:p>
          <a:p>
            <a:pPr algn="just">
              <a:defRPr/>
            </a:pPr>
            <a:endParaRPr lang="fr-FR" sz="1800">
              <a:solidFill>
                <a:schemeClr val="tx1"/>
              </a:solidFill>
              <a:latin typeface="Work Sans Medium"/>
              <a:cs typeface="Calibri"/>
            </a:endParaRPr>
          </a:p>
          <a:p>
            <a:pPr algn="just">
              <a:defRPr/>
            </a:pPr>
            <a:endParaRPr lang="fr-FR" sz="1800">
              <a:solidFill>
                <a:schemeClr val="tx1"/>
              </a:solidFill>
              <a:latin typeface="Work Sans Medium"/>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ctr">
              <a:defRPr/>
            </a:pPr>
            <a:endParaRPr lang="fr-FR" sz="2000" b="1">
              <a:solidFill>
                <a:srgbClr val="029398"/>
              </a:solidFill>
              <a:latin typeface="Calibri"/>
              <a:cs typeface="Calibri"/>
            </a:endParaRPr>
          </a:p>
        </p:txBody>
      </p:sp>
      <p:pic>
        <p:nvPicPr>
          <p:cNvPr id="8583838" name="Image 5" descr="Une image contenant texte, capture d’écran, Police, reçu&#10;&#10;Le contenu généré par l’IA peut être incorrect."/>
          <p:cNvPicPr>
            <a:picLocks noChangeAspect="1"/>
          </p:cNvPicPr>
          <p:nvPr/>
        </p:nvPicPr>
        <p:blipFill rotWithShape="1">
          <a:blip r:embed="rId4"/>
          <a:stretch/>
        </p:blipFill>
        <p:spPr bwMode="auto">
          <a:xfrm>
            <a:off x="479685" y="2168524"/>
            <a:ext cx="11856748" cy="3828021"/>
          </a:xfrm>
          <a:prstGeom prst="rect">
            <a:avLst/>
          </a:prstGeom>
        </p:spPr>
      </p:pic>
      <p:sp>
        <p:nvSpPr>
          <p:cNvPr id="1168936943" name="ZoneTexte 3"/>
          <p:cNvSpPr txBox="1"/>
          <p:nvPr/>
        </p:nvSpPr>
        <p:spPr bwMode="auto">
          <a:xfrm>
            <a:off x="621428" y="256476"/>
            <a:ext cx="10747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fr-FR" sz="2800" b="1">
                <a:solidFill>
                  <a:srgbClr val="45A59D"/>
                </a:solidFill>
                <a:latin typeface="Work Sans"/>
              </a:rPr>
              <a:t>Les sanctions disciplinaires </a:t>
            </a:r>
            <a:endParaRPr lang="fr-F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71873599" name="Rectangle 8"/>
          <p:cNvSpPr/>
          <p:nvPr/>
        </p:nvSpPr>
        <p:spPr bwMode="auto">
          <a:xfrm>
            <a:off x="6788728" y="6282046"/>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sp>
        <p:nvSpPr>
          <p:cNvPr id="757609099" name="Espace réservé du contenu 1"/>
          <p:cNvSpPr txBox="1"/>
          <p:nvPr/>
        </p:nvSpPr>
        <p:spPr bwMode="auto">
          <a:xfrm>
            <a:off x="25548" y="1128112"/>
            <a:ext cx="10163331" cy="4873129"/>
          </a:xfrm>
          <a:prstGeom prst="rect">
            <a:avLst/>
          </a:prstGeom>
          <a:noFill/>
          <a:ln w="9525">
            <a:solidFill>
              <a:schemeClr val="bg1"/>
            </a:solidFill>
            <a:miter lim="800000"/>
            <a:headEnd/>
            <a:tailEnd/>
          </a:ln>
        </p:spPr>
        <p:txBody>
          <a:bodyPr vert="horz" wrap="square" lIns="0" tIns="0" rIns="0" bIns="0" numCol="1" spcCol="1080000" anchor="t" anchorCtr="0" compatLnSpc="1">
            <a:prstTxWarp prst="textNoShape">
              <a:avLst/>
            </a:prstTxWarp>
            <a:spAutoFit/>
          </a:bodyPr>
          <a:lstStyle>
            <a:lvl1pPr marL="0" indent="0" algn="l" defTabSz="914400" rtl="0">
              <a:spcBef>
                <a:spcPts val="2000"/>
              </a:spcBef>
              <a:buFont typeface="Arial"/>
              <a:buNone/>
              <a:defRPr lang="fr-FR" sz="1400">
                <a:solidFill>
                  <a:srgbClr val="424A54"/>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lgn="ctr">
              <a:defRPr/>
            </a:pPr>
            <a:endParaRPr lang="fr-FR" sz="4000">
              <a:solidFill>
                <a:srgbClr val="029398"/>
              </a:solidFill>
              <a:latin typeface="Work Sans"/>
            </a:endParaRPr>
          </a:p>
          <a:p>
            <a:pPr algn="ctr">
              <a:defRPr/>
            </a:pPr>
            <a:endParaRPr lang="fr-FR" sz="4000" b="1">
              <a:solidFill>
                <a:srgbClr val="029398"/>
              </a:solidFill>
              <a:latin typeface="Work Sans"/>
              <a:cs typeface="Calibri"/>
            </a:endParaRPr>
          </a:p>
          <a:p>
            <a:pPr algn="ctr">
              <a:defRPr/>
            </a:pPr>
            <a:endParaRPr lang="fr-FR" sz="2000" b="1">
              <a:solidFill>
                <a:schemeClr val="bg1"/>
              </a:solidFill>
              <a:latin typeface="Work Sans"/>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ctr">
              <a:defRPr/>
            </a:pPr>
            <a:endParaRPr lang="fr-FR" sz="2000" b="1">
              <a:solidFill>
                <a:srgbClr val="029398"/>
              </a:solidFill>
              <a:latin typeface="Calibri"/>
              <a:cs typeface="Calibri"/>
            </a:endParaRPr>
          </a:p>
        </p:txBody>
      </p:sp>
      <p:pic>
        <p:nvPicPr>
          <p:cNvPr id="177336597" name="Image 7" descr="Une image contenant texte, carte de visite, capture d’écran, Police&#10;&#10;Le contenu généré par l’IA peut être incorrect."/>
          <p:cNvPicPr>
            <a:picLocks noChangeAspect="1"/>
          </p:cNvPicPr>
          <p:nvPr/>
        </p:nvPicPr>
        <p:blipFill rotWithShape="1">
          <a:blip r:embed="rId3"/>
          <a:stretch/>
        </p:blipFill>
        <p:spPr bwMode="auto">
          <a:xfrm>
            <a:off x="101169" y="935327"/>
            <a:ext cx="10916658" cy="5265076"/>
          </a:xfrm>
          <a:prstGeom prst="rect">
            <a:avLst/>
          </a:prstGeom>
        </p:spPr>
      </p:pic>
      <p:sp>
        <p:nvSpPr>
          <p:cNvPr id="1971107051" name="Ellipse 1"/>
          <p:cNvSpPr/>
          <p:nvPr/>
        </p:nvSpPr>
        <p:spPr bwMode="auto">
          <a:xfrm>
            <a:off x="1289957" y="1133189"/>
            <a:ext cx="3817256" cy="100874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377055375" name="ZoneTexte 5"/>
          <p:cNvSpPr txBox="1"/>
          <p:nvPr/>
        </p:nvSpPr>
        <p:spPr bwMode="auto">
          <a:xfrm>
            <a:off x="621428" y="256476"/>
            <a:ext cx="107479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fr-FR" sz="2800" b="1">
                <a:solidFill>
                  <a:srgbClr val="45A59D"/>
                </a:solidFill>
                <a:latin typeface="Work Sans"/>
              </a:rPr>
              <a:t>Les référentes VSS</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91283900" name="Espace réservé du contenu 1"/>
          <p:cNvSpPr>
            <a:spLocks noGrp="1"/>
          </p:cNvSpPr>
          <p:nvPr>
            <p:ph idx="1"/>
          </p:nvPr>
        </p:nvSpPr>
        <p:spPr bwMode="auto">
          <a:xfrm>
            <a:off x="1631505" y="116632"/>
            <a:ext cx="8928991" cy="493809"/>
          </a:xfrm>
          <a:prstGeom prst="rect">
            <a:avLst/>
          </a:prstGeom>
          <a:noFill/>
        </p:spPr>
        <p:txBody>
          <a:bodyPr vert="horz" anchor="t" anchorCtr="0" compatLnSpc="1">
            <a:prstTxWarp prst="textNoShape">
              <a:avLst/>
            </a:prstTxWarp>
          </a:bodyPr>
          <a:lstStyle/>
          <a:p>
            <a:pPr algn="ctr">
              <a:defRPr/>
            </a:pPr>
            <a:r>
              <a:rPr lang="fr-FR" sz="3200" b="1" dirty="0">
                <a:solidFill>
                  <a:srgbClr val="029398"/>
                </a:solidFill>
                <a:latin typeface="Work Sans"/>
              </a:rPr>
              <a:t>Quelques repères : les sanctions pénales</a:t>
            </a:r>
            <a:endParaRPr dirty="0"/>
          </a:p>
          <a:p>
            <a:pPr algn="just">
              <a:defRPr/>
            </a:pPr>
            <a:endParaRPr lang="fr-FR" sz="2000" b="1" dirty="0">
              <a:solidFill>
                <a:srgbClr val="029398"/>
              </a:solidFill>
              <a:latin typeface="Calibri"/>
              <a:cs typeface="Calibri"/>
            </a:endParaRPr>
          </a:p>
          <a:p>
            <a:pPr algn="just">
              <a:defRPr/>
            </a:pPr>
            <a:endParaRPr lang="fr-FR" sz="2000" b="1" dirty="0">
              <a:solidFill>
                <a:srgbClr val="029398"/>
              </a:solidFill>
              <a:latin typeface="Calibri"/>
              <a:cs typeface="Calibri"/>
            </a:endParaRPr>
          </a:p>
          <a:p>
            <a:pPr algn="just">
              <a:defRPr/>
            </a:pPr>
            <a:endParaRPr lang="fr-FR" sz="2000" b="1" dirty="0">
              <a:solidFill>
                <a:srgbClr val="029398"/>
              </a:solidFill>
              <a:latin typeface="Calibri"/>
              <a:cs typeface="Calibri"/>
            </a:endParaRPr>
          </a:p>
          <a:p>
            <a:pPr algn="just">
              <a:defRPr/>
            </a:pPr>
            <a:endParaRPr lang="fr-FR" sz="2000" b="1" dirty="0">
              <a:solidFill>
                <a:srgbClr val="029398"/>
              </a:solidFill>
              <a:latin typeface="Calibri"/>
              <a:cs typeface="Calibri"/>
            </a:endParaRPr>
          </a:p>
          <a:p>
            <a:pPr algn="just">
              <a:defRPr/>
            </a:pPr>
            <a:endParaRPr lang="fr-FR" sz="2000" b="1" dirty="0">
              <a:solidFill>
                <a:srgbClr val="029398"/>
              </a:solidFill>
              <a:latin typeface="Calibri"/>
              <a:cs typeface="Calibri"/>
            </a:endParaRPr>
          </a:p>
          <a:p>
            <a:pPr algn="ctr">
              <a:defRPr/>
            </a:pPr>
            <a:endParaRPr lang="fr-FR" sz="2000" b="1" dirty="0">
              <a:solidFill>
                <a:srgbClr val="029398"/>
              </a:solidFill>
              <a:latin typeface="Calibri"/>
              <a:ea typeface="Calibri"/>
              <a:cs typeface="Calibri"/>
            </a:endParaRPr>
          </a:p>
        </p:txBody>
      </p:sp>
      <p:sp>
        <p:nvSpPr>
          <p:cNvPr id="1259961829" name="Rectangle 3"/>
          <p:cNvSpPr/>
          <p:nvPr/>
        </p:nvSpPr>
        <p:spPr bwMode="auto">
          <a:xfrm>
            <a:off x="6806871" y="6166591"/>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pic>
        <p:nvPicPr>
          <p:cNvPr id="1749780318" name="Image 2"/>
          <p:cNvPicPr>
            <a:picLocks noChangeAspect="1"/>
          </p:cNvPicPr>
          <p:nvPr/>
        </p:nvPicPr>
        <p:blipFill rotWithShape="1">
          <a:blip r:embed="rId3"/>
          <a:stretch/>
        </p:blipFill>
        <p:spPr bwMode="auto">
          <a:xfrm>
            <a:off x="1780615" y="766763"/>
            <a:ext cx="8877300" cy="1895474"/>
          </a:xfrm>
          <a:prstGeom prst="rect">
            <a:avLst/>
          </a:prstGeom>
        </p:spPr>
      </p:pic>
      <p:pic>
        <p:nvPicPr>
          <p:cNvPr id="1083589892" name="Image 4"/>
          <p:cNvPicPr>
            <a:picLocks noChangeAspect="1"/>
          </p:cNvPicPr>
          <p:nvPr/>
        </p:nvPicPr>
        <p:blipFill rotWithShape="1">
          <a:blip r:embed="rId4"/>
          <a:stretch/>
        </p:blipFill>
        <p:spPr bwMode="auto">
          <a:xfrm>
            <a:off x="1783416" y="2672883"/>
            <a:ext cx="8782050" cy="1400175"/>
          </a:xfrm>
          <a:prstGeom prst="rect">
            <a:avLst/>
          </a:prstGeom>
        </p:spPr>
      </p:pic>
      <p:pic>
        <p:nvPicPr>
          <p:cNvPr id="83693691" name="Image 5"/>
          <p:cNvPicPr>
            <a:picLocks noChangeAspect="1"/>
          </p:cNvPicPr>
          <p:nvPr/>
        </p:nvPicPr>
        <p:blipFill rotWithShape="1">
          <a:blip r:embed="rId5"/>
          <a:stretch/>
        </p:blipFill>
        <p:spPr bwMode="auto">
          <a:xfrm>
            <a:off x="1778934" y="4057370"/>
            <a:ext cx="8858250" cy="2486025"/>
          </a:xfrm>
          <a:prstGeom prst="rect">
            <a:avLst/>
          </a:prstGeom>
        </p:spPr>
      </p:pic>
      <p:sp>
        <p:nvSpPr>
          <p:cNvPr id="1608277418" name="Forme libre : forme 1608277417"/>
          <p:cNvSpPr/>
          <p:nvPr/>
        </p:nvSpPr>
        <p:spPr bwMode="auto">
          <a:xfrm>
            <a:off x="3144468" y="916781"/>
            <a:ext cx="1928812" cy="47624"/>
          </a:xfrm>
          <a:custGeom>
            <a:avLst/>
            <a:gdLst/>
            <a:ahLst/>
            <a:cxnLst/>
            <a:rect l="l" t="t" r="r" b="b"/>
            <a:pathLst>
              <a:path w="43200" h="43200" fill="none" extrusionOk="0">
                <a:moveTo>
                  <a:pt x="0" y="0"/>
                </a:moveTo>
                <a:cubicBezTo>
                  <a:pt x="1066" y="0"/>
                  <a:pt x="2133" y="0"/>
                  <a:pt x="3199" y="10799"/>
                </a:cubicBezTo>
                <a:cubicBezTo>
                  <a:pt x="4266" y="10799"/>
                  <a:pt x="5333" y="10799"/>
                  <a:pt x="6133" y="21600"/>
                </a:cubicBezTo>
                <a:cubicBezTo>
                  <a:pt x="7466" y="21600"/>
                  <a:pt x="8266" y="32399"/>
                  <a:pt x="9866" y="32399"/>
                </a:cubicBezTo>
                <a:cubicBezTo>
                  <a:pt x="10933" y="32399"/>
                  <a:pt x="12266" y="32399"/>
                  <a:pt x="13066" y="43200"/>
                </a:cubicBezTo>
                <a:cubicBezTo>
                  <a:pt x="14133" y="43200"/>
                  <a:pt x="15466" y="43200"/>
                  <a:pt x="16799" y="43200"/>
                </a:cubicBezTo>
                <a:cubicBezTo>
                  <a:pt x="18133" y="43200"/>
                  <a:pt x="19466" y="43200"/>
                  <a:pt x="20533" y="43200"/>
                </a:cubicBezTo>
                <a:cubicBezTo>
                  <a:pt x="21866" y="43200"/>
                  <a:pt x="22933" y="43200"/>
                  <a:pt x="24266" y="43200"/>
                </a:cubicBezTo>
                <a:cubicBezTo>
                  <a:pt x="25866" y="43200"/>
                  <a:pt x="27199" y="43200"/>
                  <a:pt x="28799" y="43200"/>
                </a:cubicBezTo>
                <a:cubicBezTo>
                  <a:pt x="30133" y="43200"/>
                  <a:pt x="31733" y="43200"/>
                  <a:pt x="32800" y="43200"/>
                </a:cubicBezTo>
                <a:cubicBezTo>
                  <a:pt x="33866" y="43200"/>
                  <a:pt x="34933" y="43200"/>
                  <a:pt x="35733" y="32399"/>
                </a:cubicBezTo>
                <a:cubicBezTo>
                  <a:pt x="37333" y="32399"/>
                  <a:pt x="38400" y="32399"/>
                  <a:pt x="39466" y="21600"/>
                </a:cubicBezTo>
                <a:cubicBezTo>
                  <a:pt x="41066" y="21600"/>
                  <a:pt x="41866" y="0"/>
                  <a:pt x="43200" y="0"/>
                </a:cubicBezTo>
              </a:path>
            </a:pathLst>
          </a:custGeom>
          <a:noFill/>
          <a:ln w="126000">
            <a:solidFill>
              <a:srgbClr val="3D8A44">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02486140" name="Forme libre : forme 802486139"/>
          <p:cNvSpPr/>
          <p:nvPr/>
        </p:nvSpPr>
        <p:spPr bwMode="auto">
          <a:xfrm>
            <a:off x="2656312" y="1107281"/>
            <a:ext cx="1785937" cy="35718"/>
          </a:xfrm>
          <a:custGeom>
            <a:avLst/>
            <a:gdLst/>
            <a:ahLst/>
            <a:cxnLst/>
            <a:rect l="l" t="t" r="r" b="b"/>
            <a:pathLst>
              <a:path w="43200" h="43200" fill="none" extrusionOk="0">
                <a:moveTo>
                  <a:pt x="0" y="14400"/>
                </a:moveTo>
                <a:cubicBezTo>
                  <a:pt x="1440" y="14400"/>
                  <a:pt x="2304" y="0"/>
                  <a:pt x="4032" y="0"/>
                </a:cubicBezTo>
                <a:cubicBezTo>
                  <a:pt x="5184" y="0"/>
                  <a:pt x="6623" y="0"/>
                  <a:pt x="7776" y="0"/>
                </a:cubicBezTo>
                <a:cubicBezTo>
                  <a:pt x="9504" y="0"/>
                  <a:pt x="10656" y="0"/>
                  <a:pt x="12096" y="0"/>
                </a:cubicBezTo>
                <a:cubicBezTo>
                  <a:pt x="13535" y="0"/>
                  <a:pt x="14688" y="0"/>
                  <a:pt x="15840" y="0"/>
                </a:cubicBezTo>
                <a:cubicBezTo>
                  <a:pt x="16991" y="0"/>
                  <a:pt x="18432" y="0"/>
                  <a:pt x="19872" y="0"/>
                </a:cubicBezTo>
                <a:cubicBezTo>
                  <a:pt x="21024" y="0"/>
                  <a:pt x="22464" y="0"/>
                  <a:pt x="23616" y="0"/>
                </a:cubicBezTo>
                <a:cubicBezTo>
                  <a:pt x="24767" y="14400"/>
                  <a:pt x="26208" y="14400"/>
                  <a:pt x="27936" y="14400"/>
                </a:cubicBezTo>
                <a:cubicBezTo>
                  <a:pt x="29376" y="14400"/>
                  <a:pt x="30815" y="14400"/>
                  <a:pt x="31968" y="14400"/>
                </a:cubicBezTo>
                <a:cubicBezTo>
                  <a:pt x="33408" y="14400"/>
                  <a:pt x="34848" y="14400"/>
                  <a:pt x="36000" y="14400"/>
                </a:cubicBezTo>
                <a:cubicBezTo>
                  <a:pt x="36864" y="28799"/>
                  <a:pt x="38016" y="28799"/>
                  <a:pt x="39456" y="28799"/>
                </a:cubicBezTo>
                <a:cubicBezTo>
                  <a:pt x="40608" y="28799"/>
                  <a:pt x="42048" y="43200"/>
                  <a:pt x="43200" y="43200"/>
                </a:cubicBezTo>
              </a:path>
            </a:pathLst>
          </a:custGeom>
          <a:noFill/>
          <a:ln w="126000">
            <a:solidFill>
              <a:srgbClr val="3D8A44">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072053919" name="Forme libre : forme 1072053918"/>
          <p:cNvSpPr/>
          <p:nvPr/>
        </p:nvSpPr>
        <p:spPr bwMode="auto">
          <a:xfrm>
            <a:off x="2584874" y="892968"/>
            <a:ext cx="1964531" cy="238124"/>
          </a:xfrm>
          <a:custGeom>
            <a:avLst/>
            <a:gdLst/>
            <a:ahLst/>
            <a:cxnLst/>
            <a:rect l="l" t="t" r="r" b="b"/>
            <a:pathLst>
              <a:path w="43200" h="43200" fill="none" extrusionOk="0">
                <a:moveTo>
                  <a:pt x="43200" y="43200"/>
                </a:moveTo>
                <a:cubicBezTo>
                  <a:pt x="42152" y="43200"/>
                  <a:pt x="41105" y="43200"/>
                  <a:pt x="40058" y="43200"/>
                </a:cubicBezTo>
                <a:cubicBezTo>
                  <a:pt x="39010" y="43200"/>
                  <a:pt x="37963" y="43200"/>
                  <a:pt x="36916" y="43200"/>
                </a:cubicBezTo>
                <a:cubicBezTo>
                  <a:pt x="35869" y="43200"/>
                  <a:pt x="34821" y="43200"/>
                  <a:pt x="33774" y="43200"/>
                </a:cubicBezTo>
                <a:cubicBezTo>
                  <a:pt x="32727" y="43200"/>
                  <a:pt x="31680" y="43200"/>
                  <a:pt x="30632" y="43200"/>
                </a:cubicBezTo>
                <a:cubicBezTo>
                  <a:pt x="29585" y="43200"/>
                  <a:pt x="28276" y="43200"/>
                  <a:pt x="26967" y="43200"/>
                </a:cubicBezTo>
                <a:cubicBezTo>
                  <a:pt x="25920" y="43200"/>
                  <a:pt x="25134" y="41040"/>
                  <a:pt x="23825" y="41040"/>
                </a:cubicBezTo>
                <a:cubicBezTo>
                  <a:pt x="22516" y="41040"/>
                  <a:pt x="21469" y="41040"/>
                  <a:pt x="20421" y="41040"/>
                </a:cubicBezTo>
                <a:cubicBezTo>
                  <a:pt x="19374" y="41040"/>
                  <a:pt x="18065" y="41040"/>
                  <a:pt x="17018" y="41040"/>
                </a:cubicBezTo>
                <a:cubicBezTo>
                  <a:pt x="16232" y="38880"/>
                  <a:pt x="14923" y="38880"/>
                  <a:pt x="13876" y="38880"/>
                </a:cubicBezTo>
                <a:cubicBezTo>
                  <a:pt x="12829" y="38880"/>
                  <a:pt x="11519" y="38880"/>
                  <a:pt x="10472" y="38880"/>
                </a:cubicBezTo>
                <a:cubicBezTo>
                  <a:pt x="9425" y="38880"/>
                  <a:pt x="8378" y="38880"/>
                  <a:pt x="7330" y="38880"/>
                </a:cubicBezTo>
                <a:cubicBezTo>
                  <a:pt x="6283" y="38880"/>
                  <a:pt x="4974" y="38880"/>
                  <a:pt x="3927" y="38880"/>
                </a:cubicBezTo>
                <a:cubicBezTo>
                  <a:pt x="2880" y="38880"/>
                  <a:pt x="1832" y="38880"/>
                  <a:pt x="785" y="38880"/>
                </a:cubicBezTo>
                <a:cubicBezTo>
                  <a:pt x="0" y="36720"/>
                  <a:pt x="785" y="30239"/>
                  <a:pt x="1832" y="30239"/>
                </a:cubicBezTo>
                <a:cubicBezTo>
                  <a:pt x="2880" y="30239"/>
                  <a:pt x="4189" y="30239"/>
                  <a:pt x="5236" y="30239"/>
                </a:cubicBezTo>
                <a:cubicBezTo>
                  <a:pt x="6283" y="30239"/>
                  <a:pt x="7592" y="32400"/>
                  <a:pt x="8640" y="32400"/>
                </a:cubicBezTo>
                <a:cubicBezTo>
                  <a:pt x="9425" y="34560"/>
                  <a:pt x="10472" y="34560"/>
                  <a:pt x="11519" y="34560"/>
                </a:cubicBezTo>
                <a:cubicBezTo>
                  <a:pt x="12567" y="34560"/>
                  <a:pt x="13352" y="36720"/>
                  <a:pt x="14138" y="38880"/>
                </a:cubicBezTo>
                <a:cubicBezTo>
                  <a:pt x="15185" y="38880"/>
                  <a:pt x="16232" y="38880"/>
                  <a:pt x="17280" y="38880"/>
                </a:cubicBezTo>
                <a:cubicBezTo>
                  <a:pt x="18327" y="38880"/>
                  <a:pt x="19374" y="38880"/>
                  <a:pt x="20421" y="38880"/>
                </a:cubicBezTo>
                <a:cubicBezTo>
                  <a:pt x="21469" y="38880"/>
                  <a:pt x="22778" y="38880"/>
                  <a:pt x="23825" y="38880"/>
                </a:cubicBezTo>
                <a:cubicBezTo>
                  <a:pt x="25134" y="38880"/>
                  <a:pt x="26181" y="38880"/>
                  <a:pt x="27229" y="38880"/>
                </a:cubicBezTo>
                <a:cubicBezTo>
                  <a:pt x="28276" y="38880"/>
                  <a:pt x="29585" y="38880"/>
                  <a:pt x="31156" y="38880"/>
                </a:cubicBezTo>
                <a:cubicBezTo>
                  <a:pt x="32203" y="38880"/>
                  <a:pt x="33250" y="38880"/>
                  <a:pt x="34298" y="38880"/>
                </a:cubicBezTo>
                <a:cubicBezTo>
                  <a:pt x="35345" y="38880"/>
                  <a:pt x="36392" y="38880"/>
                  <a:pt x="37439" y="38880"/>
                </a:cubicBezTo>
                <a:cubicBezTo>
                  <a:pt x="38487" y="38880"/>
                  <a:pt x="39534" y="38880"/>
                  <a:pt x="40581" y="38880"/>
                </a:cubicBezTo>
                <a:cubicBezTo>
                  <a:pt x="41105" y="32400"/>
                  <a:pt x="40058" y="32400"/>
                  <a:pt x="38749" y="32400"/>
                </a:cubicBezTo>
                <a:cubicBezTo>
                  <a:pt x="36916" y="32400"/>
                  <a:pt x="35869" y="32400"/>
                  <a:pt x="34821" y="32400"/>
                </a:cubicBezTo>
                <a:cubicBezTo>
                  <a:pt x="33774" y="32400"/>
                  <a:pt x="32203" y="32400"/>
                  <a:pt x="30632" y="32400"/>
                </a:cubicBezTo>
                <a:cubicBezTo>
                  <a:pt x="29585" y="32400"/>
                  <a:pt x="28538" y="32400"/>
                  <a:pt x="27490" y="32400"/>
                </a:cubicBezTo>
                <a:cubicBezTo>
                  <a:pt x="26443" y="32400"/>
                  <a:pt x="25396" y="32400"/>
                  <a:pt x="24087" y="32400"/>
                </a:cubicBezTo>
                <a:cubicBezTo>
                  <a:pt x="23040" y="32400"/>
                  <a:pt x="21992" y="32400"/>
                  <a:pt x="20945" y="32400"/>
                </a:cubicBezTo>
                <a:cubicBezTo>
                  <a:pt x="20159" y="34560"/>
                  <a:pt x="18850" y="34560"/>
                  <a:pt x="17803" y="34560"/>
                </a:cubicBezTo>
                <a:cubicBezTo>
                  <a:pt x="16756" y="34560"/>
                  <a:pt x="15709" y="34560"/>
                  <a:pt x="14400" y="34560"/>
                </a:cubicBezTo>
                <a:cubicBezTo>
                  <a:pt x="13614" y="32400"/>
                  <a:pt x="13614" y="23759"/>
                  <a:pt x="13352" y="15120"/>
                </a:cubicBezTo>
                <a:cubicBezTo>
                  <a:pt x="13090" y="8640"/>
                  <a:pt x="13090" y="0"/>
                  <a:pt x="12829" y="6480"/>
                </a:cubicBezTo>
                <a:lnTo>
                  <a:pt x="12567" y="12960"/>
                </a:lnTo>
              </a:path>
            </a:pathLst>
          </a:custGeom>
          <a:noFill/>
          <a:ln w="126000">
            <a:solidFill>
              <a:srgbClr val="0F4D15">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21165765" name="Forme libre : forme 1921165764"/>
          <p:cNvSpPr/>
          <p:nvPr/>
        </p:nvSpPr>
        <p:spPr bwMode="auto">
          <a:xfrm>
            <a:off x="3192093" y="892968"/>
            <a:ext cx="1821656" cy="35718"/>
          </a:xfrm>
          <a:custGeom>
            <a:avLst/>
            <a:gdLst/>
            <a:ahLst/>
            <a:cxnLst/>
            <a:rect l="l" t="t" r="r" b="b"/>
            <a:pathLst>
              <a:path w="43200" h="43200" fill="none" extrusionOk="0">
                <a:moveTo>
                  <a:pt x="0" y="43200"/>
                </a:moveTo>
                <a:cubicBezTo>
                  <a:pt x="847" y="28800"/>
                  <a:pt x="2258" y="28800"/>
                  <a:pt x="3388" y="28800"/>
                </a:cubicBezTo>
                <a:cubicBezTo>
                  <a:pt x="4517" y="28800"/>
                  <a:pt x="6494" y="28800"/>
                  <a:pt x="7905" y="28800"/>
                </a:cubicBezTo>
                <a:cubicBezTo>
                  <a:pt x="9317" y="28800"/>
                  <a:pt x="10447" y="28800"/>
                  <a:pt x="11858" y="28800"/>
                </a:cubicBezTo>
                <a:cubicBezTo>
                  <a:pt x="13270" y="28800"/>
                  <a:pt x="14400" y="28800"/>
                  <a:pt x="15247" y="14400"/>
                </a:cubicBezTo>
                <a:cubicBezTo>
                  <a:pt x="16658" y="14400"/>
                  <a:pt x="17788" y="14400"/>
                  <a:pt x="19482" y="14400"/>
                </a:cubicBezTo>
                <a:cubicBezTo>
                  <a:pt x="20894" y="14400"/>
                  <a:pt x="22023" y="14400"/>
                  <a:pt x="22870" y="0"/>
                </a:cubicBezTo>
                <a:cubicBezTo>
                  <a:pt x="24282" y="0"/>
                  <a:pt x="25411" y="0"/>
                  <a:pt x="26823" y="0"/>
                </a:cubicBezTo>
                <a:cubicBezTo>
                  <a:pt x="28517" y="0"/>
                  <a:pt x="30211" y="0"/>
                  <a:pt x="31341" y="0"/>
                </a:cubicBezTo>
                <a:cubicBezTo>
                  <a:pt x="33600" y="0"/>
                  <a:pt x="34729" y="0"/>
                  <a:pt x="35858" y="0"/>
                </a:cubicBezTo>
                <a:cubicBezTo>
                  <a:pt x="36988" y="0"/>
                  <a:pt x="38117" y="0"/>
                  <a:pt x="40094" y="0"/>
                </a:cubicBezTo>
                <a:cubicBezTo>
                  <a:pt x="41223" y="0"/>
                  <a:pt x="42352" y="0"/>
                  <a:pt x="43200" y="28800"/>
                </a:cubicBezTo>
              </a:path>
            </a:pathLst>
          </a:custGeom>
          <a:noFill/>
          <a:ln w="126000">
            <a:solidFill>
              <a:srgbClr val="0F4D15">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8379019" name="Forme libre : forme 148379018"/>
          <p:cNvSpPr/>
          <p:nvPr/>
        </p:nvSpPr>
        <p:spPr bwMode="auto">
          <a:xfrm>
            <a:off x="3108749" y="892968"/>
            <a:ext cx="2012155" cy="107156"/>
          </a:xfrm>
          <a:custGeom>
            <a:avLst/>
            <a:gdLst/>
            <a:ahLst/>
            <a:cxnLst/>
            <a:rect l="l" t="t" r="r" b="b"/>
            <a:pathLst>
              <a:path w="43200" h="43200" fill="none" extrusionOk="0">
                <a:moveTo>
                  <a:pt x="0" y="43200"/>
                </a:moveTo>
                <a:cubicBezTo>
                  <a:pt x="1533" y="43200"/>
                  <a:pt x="4089" y="43200"/>
                  <a:pt x="5112" y="43200"/>
                </a:cubicBezTo>
                <a:cubicBezTo>
                  <a:pt x="6134" y="43200"/>
                  <a:pt x="7924" y="43200"/>
                  <a:pt x="8946" y="43200"/>
                </a:cubicBezTo>
                <a:cubicBezTo>
                  <a:pt x="9969" y="43200"/>
                  <a:pt x="11247" y="43200"/>
                  <a:pt x="12781" y="43200"/>
                </a:cubicBezTo>
                <a:cubicBezTo>
                  <a:pt x="14570" y="43200"/>
                  <a:pt x="16359" y="43200"/>
                  <a:pt x="17382" y="43200"/>
                </a:cubicBezTo>
                <a:cubicBezTo>
                  <a:pt x="18915" y="38399"/>
                  <a:pt x="20194" y="38399"/>
                  <a:pt x="21472" y="38399"/>
                </a:cubicBezTo>
                <a:cubicBezTo>
                  <a:pt x="22494" y="38399"/>
                  <a:pt x="23772" y="38399"/>
                  <a:pt x="24795" y="38399"/>
                </a:cubicBezTo>
                <a:cubicBezTo>
                  <a:pt x="25817" y="38399"/>
                  <a:pt x="27351" y="38399"/>
                  <a:pt x="28373" y="38399"/>
                </a:cubicBezTo>
                <a:cubicBezTo>
                  <a:pt x="29396" y="38399"/>
                  <a:pt x="30930" y="38399"/>
                  <a:pt x="32208" y="38399"/>
                </a:cubicBezTo>
                <a:cubicBezTo>
                  <a:pt x="33486" y="38399"/>
                  <a:pt x="34508" y="38399"/>
                  <a:pt x="35531" y="38399"/>
                </a:cubicBezTo>
                <a:cubicBezTo>
                  <a:pt x="38343" y="38399"/>
                  <a:pt x="39621" y="38399"/>
                  <a:pt x="40643" y="38399"/>
                </a:cubicBezTo>
                <a:cubicBezTo>
                  <a:pt x="41666" y="38399"/>
                  <a:pt x="42944" y="38399"/>
                  <a:pt x="43200" y="23999"/>
                </a:cubicBezTo>
                <a:quadBezTo>
                  <a:pt x="43200" y="4800"/>
                  <a:pt x="42433" y="0"/>
                </a:quadBezTo>
              </a:path>
            </a:pathLst>
          </a:custGeom>
          <a:noFill/>
          <a:ln w="126000">
            <a:solidFill>
              <a:srgbClr val="0F4D15">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5258084" name="Forme libre : forme 135258083"/>
          <p:cNvSpPr/>
          <p:nvPr/>
        </p:nvSpPr>
        <p:spPr bwMode="auto">
          <a:xfrm>
            <a:off x="4978031" y="892968"/>
            <a:ext cx="130968" cy="59531"/>
          </a:xfrm>
          <a:custGeom>
            <a:avLst/>
            <a:gdLst/>
            <a:ahLst/>
            <a:cxnLst/>
            <a:rect l="l" t="t" r="r" b="b"/>
            <a:pathLst>
              <a:path w="43200" h="43200" fill="none" extrusionOk="0">
                <a:moveTo>
                  <a:pt x="27490" y="43200"/>
                </a:moveTo>
                <a:cubicBezTo>
                  <a:pt x="39272" y="34560"/>
                  <a:pt x="43200" y="8640"/>
                  <a:pt x="31418" y="0"/>
                </a:cubicBezTo>
                <a:quadBezTo>
                  <a:pt x="15709" y="0"/>
                  <a:pt x="0" y="0"/>
                </a:quadBezTo>
              </a:path>
            </a:pathLst>
          </a:custGeom>
          <a:noFill/>
          <a:ln w="126000">
            <a:solidFill>
              <a:srgbClr val="0F4D15">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48673965" name="Forme libre : forme 1448673964"/>
          <p:cNvSpPr/>
          <p:nvPr/>
        </p:nvSpPr>
        <p:spPr bwMode="auto">
          <a:xfrm>
            <a:off x="4978031" y="916781"/>
            <a:ext cx="83343" cy="11905"/>
          </a:xfrm>
          <a:custGeom>
            <a:avLst/>
            <a:gdLst/>
            <a:ahLst/>
            <a:cxnLst/>
            <a:rect l="l" t="t" r="r" b="b"/>
            <a:pathLst>
              <a:path w="43200" h="43200" fill="none" extrusionOk="0">
                <a:moveTo>
                  <a:pt x="0" y="43200"/>
                </a:moveTo>
                <a:quadBezTo>
                  <a:pt x="24685" y="43200"/>
                  <a:pt x="43200" y="0"/>
                </a:quadBezTo>
              </a:path>
            </a:pathLst>
          </a:custGeom>
          <a:noFill/>
          <a:ln w="126000">
            <a:solidFill>
              <a:srgbClr val="0F4D15">
                <a:alpha val="99999"/>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Rectangle 1">
            <a:extLst>
              <a:ext uri="{FF2B5EF4-FFF2-40B4-BE49-F238E27FC236}">
                <a16:creationId xmlns:a16="http://schemas.microsoft.com/office/drawing/2014/main" id="{688C92A5-363C-6644-CB95-6A1B9C36C815}"/>
              </a:ext>
            </a:extLst>
          </p:cNvPr>
          <p:cNvSpPr/>
          <p:nvPr/>
        </p:nvSpPr>
        <p:spPr>
          <a:xfrm>
            <a:off x="3192093" y="821532"/>
            <a:ext cx="2065707" cy="238124"/>
          </a:xfrm>
          <a:prstGeom prst="rect">
            <a:avLst/>
          </a:prstGeom>
          <a:solidFill>
            <a:srgbClr val="376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61271C7A-FD66-FAB4-065F-E80334B8ECC7}"/>
              </a:ext>
            </a:extLst>
          </p:cNvPr>
          <p:cNvSpPr/>
          <p:nvPr/>
        </p:nvSpPr>
        <p:spPr>
          <a:xfrm>
            <a:off x="2514600" y="975051"/>
            <a:ext cx="2133600" cy="227478"/>
          </a:xfrm>
          <a:prstGeom prst="rect">
            <a:avLst/>
          </a:prstGeom>
          <a:solidFill>
            <a:srgbClr val="376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2802D99A-27B3-5320-C2FA-B258E16B6A31}"/>
              </a:ext>
            </a:extLst>
          </p:cNvPr>
          <p:cNvSpPr/>
          <p:nvPr/>
        </p:nvSpPr>
        <p:spPr>
          <a:xfrm>
            <a:off x="3055197" y="821532"/>
            <a:ext cx="184520" cy="142873"/>
          </a:xfrm>
          <a:prstGeom prst="rect">
            <a:avLst/>
          </a:prstGeom>
          <a:solidFill>
            <a:srgbClr val="376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0102055-D21B-0D84-99F5-07109FB494EC}"/>
              </a:ext>
            </a:extLst>
          </p:cNvPr>
          <p:cNvSpPr/>
          <p:nvPr/>
        </p:nvSpPr>
        <p:spPr>
          <a:xfrm>
            <a:off x="3096844" y="952499"/>
            <a:ext cx="142873" cy="47623"/>
          </a:xfrm>
          <a:prstGeom prst="rect">
            <a:avLst/>
          </a:prstGeom>
          <a:solidFill>
            <a:srgbClr val="3763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993826028" name="Espace réservé du contenu 1"/>
          <p:cNvSpPr>
            <a:spLocks noGrp="1"/>
          </p:cNvSpPr>
          <p:nvPr>
            <p:ph idx="1"/>
          </p:nvPr>
        </p:nvSpPr>
        <p:spPr bwMode="auto">
          <a:xfrm>
            <a:off x="1631505" y="116632"/>
            <a:ext cx="8928991" cy="493809"/>
          </a:xfrm>
          <a:prstGeom prst="rect">
            <a:avLst/>
          </a:prstGeom>
          <a:noFill/>
        </p:spPr>
        <p:txBody>
          <a:bodyPr vert="horz" anchor="t" anchorCtr="0" compatLnSpc="1">
            <a:prstTxWarp prst="textNoShape">
              <a:avLst/>
            </a:prstTxWarp>
          </a:bodyPr>
          <a:lstStyle/>
          <a:p>
            <a:pPr algn="ctr">
              <a:defRPr/>
            </a:pPr>
            <a:r>
              <a:rPr lang="fr-FR" sz="3200" b="1">
                <a:solidFill>
                  <a:srgbClr val="029398"/>
                </a:solidFill>
                <a:latin typeface="Work Sans"/>
              </a:rPr>
              <a:t>Quelques repères : les sanctions pénales</a:t>
            </a:r>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ctr">
              <a:defRPr/>
            </a:pPr>
            <a:endParaRPr lang="fr-FR" sz="2000" b="1">
              <a:solidFill>
                <a:srgbClr val="029398"/>
              </a:solidFill>
              <a:latin typeface="Calibri"/>
              <a:ea typeface="Calibri"/>
              <a:cs typeface="Calibri"/>
            </a:endParaRPr>
          </a:p>
        </p:txBody>
      </p:sp>
      <p:sp>
        <p:nvSpPr>
          <p:cNvPr id="1715325087" name="Rectangle 3"/>
          <p:cNvSpPr/>
          <p:nvPr/>
        </p:nvSpPr>
        <p:spPr bwMode="auto">
          <a:xfrm>
            <a:off x="6806871" y="6166591"/>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pic>
        <p:nvPicPr>
          <p:cNvPr id="538287080" name="Image 1"/>
          <p:cNvPicPr>
            <a:picLocks noChangeAspect="1"/>
          </p:cNvPicPr>
          <p:nvPr/>
        </p:nvPicPr>
        <p:blipFill rotWithShape="1">
          <a:blip r:embed="rId3"/>
          <a:stretch/>
        </p:blipFill>
        <p:spPr bwMode="auto">
          <a:xfrm>
            <a:off x="1700212" y="744083"/>
            <a:ext cx="8791575" cy="2085975"/>
          </a:xfrm>
          <a:prstGeom prst="rect">
            <a:avLst/>
          </a:prstGeom>
        </p:spPr>
      </p:pic>
      <p:pic>
        <p:nvPicPr>
          <p:cNvPr id="1562731244" name="Image 6"/>
          <p:cNvPicPr>
            <a:picLocks noChangeAspect="1"/>
          </p:cNvPicPr>
          <p:nvPr/>
        </p:nvPicPr>
        <p:blipFill rotWithShape="1">
          <a:blip r:embed="rId4"/>
          <a:srcRect l="-194" t="2996" r="135" b="373"/>
          <a:stretch/>
        </p:blipFill>
        <p:spPr bwMode="auto">
          <a:xfrm>
            <a:off x="1631504" y="2827110"/>
            <a:ext cx="8809032" cy="233780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14031840" name="Espace réservé du contenu 1"/>
          <p:cNvSpPr>
            <a:spLocks noGrp="1"/>
          </p:cNvSpPr>
          <p:nvPr>
            <p:ph idx="1"/>
          </p:nvPr>
        </p:nvSpPr>
        <p:spPr bwMode="auto">
          <a:xfrm>
            <a:off x="1631505" y="116632"/>
            <a:ext cx="8928991" cy="493809"/>
          </a:xfrm>
          <a:prstGeom prst="rect">
            <a:avLst/>
          </a:prstGeom>
          <a:noFill/>
        </p:spPr>
        <p:txBody>
          <a:bodyPr vert="horz" anchor="t" anchorCtr="0" compatLnSpc="1">
            <a:prstTxWarp prst="textNoShape">
              <a:avLst/>
            </a:prstTxWarp>
          </a:bodyPr>
          <a:lstStyle/>
          <a:p>
            <a:pPr algn="ctr">
              <a:defRPr/>
            </a:pPr>
            <a:r>
              <a:rPr lang="fr-FR" sz="3200" b="1">
                <a:solidFill>
                  <a:srgbClr val="029398"/>
                </a:solidFill>
                <a:latin typeface="Work Sans"/>
              </a:rPr>
              <a:t>Quelques repères : les sanctions pénales</a:t>
            </a:r>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ctr">
              <a:defRPr/>
            </a:pPr>
            <a:endParaRPr lang="fr-FR" sz="2000" b="1">
              <a:solidFill>
                <a:srgbClr val="029398"/>
              </a:solidFill>
              <a:latin typeface="Calibri"/>
              <a:ea typeface="Calibri"/>
              <a:cs typeface="Calibri"/>
            </a:endParaRPr>
          </a:p>
        </p:txBody>
      </p:sp>
      <p:sp>
        <p:nvSpPr>
          <p:cNvPr id="914237987" name="Rectangle 3"/>
          <p:cNvSpPr/>
          <p:nvPr/>
        </p:nvSpPr>
        <p:spPr bwMode="auto">
          <a:xfrm>
            <a:off x="6806871" y="6166591"/>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pic>
        <p:nvPicPr>
          <p:cNvPr id="284884438" name="Image 2"/>
          <p:cNvPicPr>
            <a:picLocks noChangeAspect="1"/>
          </p:cNvPicPr>
          <p:nvPr/>
        </p:nvPicPr>
        <p:blipFill rotWithShape="1">
          <a:blip r:embed="rId3"/>
          <a:stretch/>
        </p:blipFill>
        <p:spPr bwMode="auto">
          <a:xfrm>
            <a:off x="1589834" y="1231806"/>
            <a:ext cx="8810625" cy="2085975"/>
          </a:xfrm>
          <a:prstGeom prst="rect">
            <a:avLst/>
          </a:prstGeom>
        </p:spPr>
      </p:pic>
      <p:pic>
        <p:nvPicPr>
          <p:cNvPr id="1202448997" name="Image 4"/>
          <p:cNvPicPr>
            <a:picLocks noChangeAspect="1"/>
          </p:cNvPicPr>
          <p:nvPr/>
        </p:nvPicPr>
        <p:blipFill rotWithShape="1">
          <a:blip r:embed="rId4"/>
          <a:srcRect l="381" r="-194" b="-1703"/>
          <a:stretch/>
        </p:blipFill>
        <p:spPr bwMode="auto">
          <a:xfrm>
            <a:off x="1596228" y="3317782"/>
            <a:ext cx="8803674" cy="590920"/>
          </a:xfrm>
          <a:prstGeom prst="rect">
            <a:avLst/>
          </a:prstGeom>
        </p:spPr>
      </p:pic>
      <p:pic>
        <p:nvPicPr>
          <p:cNvPr id="1917458192" name="Image 5"/>
          <p:cNvPicPr>
            <a:picLocks noChangeAspect="1"/>
          </p:cNvPicPr>
          <p:nvPr/>
        </p:nvPicPr>
        <p:blipFill rotWithShape="1">
          <a:blip r:embed="rId5"/>
          <a:stretch/>
        </p:blipFill>
        <p:spPr bwMode="auto">
          <a:xfrm>
            <a:off x="1564062" y="3894885"/>
            <a:ext cx="8772525" cy="77152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73436656" name="Rectangle 8"/>
          <p:cNvSpPr/>
          <p:nvPr/>
        </p:nvSpPr>
        <p:spPr bwMode="auto">
          <a:xfrm>
            <a:off x="6788728" y="6282046"/>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pic>
        <p:nvPicPr>
          <p:cNvPr id="2133074023" name="Image 5" descr="Une image contenant texte, Police, capture d’écran, typographie&#10;&#10;Le contenu généré par l’IA peut être incorrect."/>
          <p:cNvPicPr>
            <a:picLocks noChangeAspect="1"/>
          </p:cNvPicPr>
          <p:nvPr/>
        </p:nvPicPr>
        <p:blipFill rotWithShape="1">
          <a:blip r:embed="rId3"/>
          <a:stretch/>
        </p:blipFill>
        <p:spPr bwMode="auto">
          <a:xfrm>
            <a:off x="635336" y="826047"/>
            <a:ext cx="6383416" cy="2278267"/>
          </a:xfrm>
          <a:prstGeom prst="rect">
            <a:avLst/>
          </a:prstGeom>
        </p:spPr>
      </p:pic>
      <p:pic>
        <p:nvPicPr>
          <p:cNvPr id="96512572" name="Image 3" descr="Une image contenant texte, capture d’écran, nombre, Police&#10;&#10;Le contenu généré par l’IA peut être incorrect."/>
          <p:cNvPicPr>
            <a:picLocks noChangeAspect="1"/>
          </p:cNvPicPr>
          <p:nvPr/>
        </p:nvPicPr>
        <p:blipFill rotWithShape="1">
          <a:blip r:embed="rId4"/>
          <a:srcRect l="-1370" t="-1393" r="1256" b="1393"/>
          <a:stretch/>
        </p:blipFill>
        <p:spPr bwMode="auto">
          <a:xfrm rot="5400000">
            <a:off x="7705468" y="1863200"/>
            <a:ext cx="5745196" cy="2343930"/>
          </a:xfrm>
          <a:prstGeom prst="rect">
            <a:avLst/>
          </a:prstGeom>
        </p:spPr>
      </p:pic>
      <p:pic>
        <p:nvPicPr>
          <p:cNvPr id="878772714" name="Image 4"/>
          <p:cNvPicPr>
            <a:picLocks noChangeAspect="1"/>
          </p:cNvPicPr>
          <p:nvPr/>
        </p:nvPicPr>
        <p:blipFill rotWithShape="1">
          <a:blip r:embed="rId5"/>
          <a:stretch/>
        </p:blipFill>
        <p:spPr bwMode="auto">
          <a:xfrm>
            <a:off x="1736497" y="3286579"/>
            <a:ext cx="3392261" cy="2759529"/>
          </a:xfrm>
          <a:prstGeom prst="rect">
            <a:avLst/>
          </a:prstGeom>
        </p:spPr>
      </p:pic>
      <p:sp>
        <p:nvSpPr>
          <p:cNvPr id="1180549971" name="ZoneTexte 6"/>
          <p:cNvSpPr txBox="1"/>
          <p:nvPr/>
        </p:nvSpPr>
        <p:spPr bwMode="auto">
          <a:xfrm>
            <a:off x="4775987" y="3963192"/>
            <a:ext cx="3292584" cy="584775"/>
          </a:xfrm>
          <a:prstGeom prst="rect">
            <a:avLst/>
          </a:prstGeom>
          <a:solidFill>
            <a:schemeClr val="accent2">
              <a:lumMod val="60000"/>
              <a:lumOff val="4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fr-FR" sz="1600">
                <a:latin typeface="Work Sans"/>
                <a:cs typeface="Arial"/>
              </a:rPr>
              <a:t>Discriminations et violences discriminatoires</a:t>
            </a:r>
            <a:endParaRPr lang="fr-FR" sz="1600">
              <a:latin typeface="Work Sans"/>
            </a:endParaRPr>
          </a:p>
        </p:txBody>
      </p:sp>
      <p:sp>
        <p:nvSpPr>
          <p:cNvPr id="2144376980" name="ZoneTexte 10"/>
          <p:cNvSpPr txBox="1"/>
          <p:nvPr/>
        </p:nvSpPr>
        <p:spPr bwMode="auto">
          <a:xfrm>
            <a:off x="7410330" y="1154677"/>
            <a:ext cx="1797613" cy="338554"/>
          </a:xfrm>
          <a:prstGeom prst="rect">
            <a:avLst/>
          </a:prstGeom>
          <a:solidFill>
            <a:schemeClr val="accent6">
              <a:lumMod val="60000"/>
              <a:lumOff val="4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fr-FR" sz="1600">
                <a:latin typeface="Work Sans"/>
                <a:cs typeface="Arial"/>
              </a:rPr>
              <a:t>Violentomètre</a:t>
            </a:r>
            <a:endParaRPr lang="fr-FR"/>
          </a:p>
        </p:txBody>
      </p:sp>
      <p:sp>
        <p:nvSpPr>
          <p:cNvPr id="184221311" name="Espace réservé du texte 5"/>
          <p:cNvSpPr txBox="1"/>
          <p:nvPr/>
        </p:nvSpPr>
        <p:spPr bwMode="auto">
          <a:xfrm>
            <a:off x="1876556" y="160175"/>
            <a:ext cx="8136260" cy="1009507"/>
          </a:xfrm>
          <a:prstGeom prst="rect">
            <a:avLst/>
          </a:prstGeom>
          <a:noFill/>
        </p:spPr>
        <p:txBody>
          <a:bodyPr vert="horz" wrap="square" lIns="0" tIns="0" rIns="0" bIns="0" numCol="1" anchor="t" anchorCtr="0" compatLnSpc="1">
            <a:prstTxWarp prst="textNoShape">
              <a:avLst/>
            </a:prstTxWarp>
            <a:spAutoFit/>
          </a:bodyPr>
          <a:lstStyle>
            <a:lvl1pPr marL="0" indent="0" algn="l" defTabSz="914400" rtl="0">
              <a:spcBef>
                <a:spcPts val="0"/>
              </a:spcBef>
              <a:buFont typeface="Arial"/>
              <a:buNone/>
              <a:defRPr sz="2000" b="1">
                <a:solidFill>
                  <a:srgbClr val="424A54"/>
                </a:solidFill>
                <a:latin typeface="+mn-lt"/>
                <a:ea typeface="+mn-ea"/>
                <a:cs typeface="+mn-cs"/>
              </a:defRPr>
            </a:lvl1pPr>
            <a:lvl2pPr marL="457200" indent="0" algn="l" defTabSz="914400" rtl="0">
              <a:spcBef>
                <a:spcPts val="0"/>
              </a:spcBef>
              <a:buFont typeface="Arial"/>
              <a:buNone/>
              <a:defRPr sz="2000" b="1">
                <a:solidFill>
                  <a:schemeClr val="tx1"/>
                </a:solidFill>
                <a:latin typeface="+mn-lt"/>
                <a:ea typeface="+mn-ea"/>
                <a:cs typeface="+mn-cs"/>
              </a:defRPr>
            </a:lvl2pPr>
            <a:lvl3pPr marL="914400" indent="0" algn="l" defTabSz="914400" rtl="0">
              <a:spcBef>
                <a:spcPts val="0"/>
              </a:spcBef>
              <a:buFont typeface="Arial"/>
              <a:buNone/>
              <a:defRPr sz="2000" b="1">
                <a:solidFill>
                  <a:schemeClr val="tx1"/>
                </a:solidFill>
                <a:latin typeface="+mn-lt"/>
                <a:ea typeface="+mn-ea"/>
                <a:cs typeface="+mn-cs"/>
              </a:defRPr>
            </a:lvl3pPr>
            <a:lvl4pPr marL="1371600" indent="0" algn="l" defTabSz="914400" rtl="0">
              <a:spcBef>
                <a:spcPts val="0"/>
              </a:spcBef>
              <a:buFont typeface="Arial"/>
              <a:buNone/>
              <a:defRPr sz="2000" b="1">
                <a:solidFill>
                  <a:schemeClr val="tx1"/>
                </a:solidFill>
                <a:latin typeface="+mn-lt"/>
                <a:ea typeface="+mn-ea"/>
                <a:cs typeface="+mn-cs"/>
              </a:defRPr>
            </a:lvl4pPr>
            <a:lvl5pPr marL="1828800" indent="0" algn="l" defTabSz="914400" rtl="0">
              <a:spcBef>
                <a:spcPts val="0"/>
              </a:spcBef>
              <a:buFont typeface="Arial"/>
              <a:buNone/>
              <a:defRPr sz="2000" b="1">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lgn="ctr">
              <a:defRPr/>
            </a:pPr>
            <a:r>
              <a:rPr lang="fr-FR" sz="3200">
                <a:solidFill>
                  <a:srgbClr val="059699"/>
                </a:solidFill>
                <a:latin typeface="Work Sans"/>
              </a:rPr>
              <a:t>Quelques ressources</a:t>
            </a:r>
            <a:endParaRPr/>
          </a:p>
          <a:p>
            <a:pPr algn="ctr">
              <a:defRPr/>
            </a:pPr>
            <a:endParaRPr lang="fr-FR" sz="2800">
              <a:solidFill>
                <a:srgbClr val="059699"/>
              </a:solidFill>
              <a:latin typeface="Work Sans Medium"/>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96185037" name="Rectangle 8"/>
          <p:cNvSpPr/>
          <p:nvPr/>
        </p:nvSpPr>
        <p:spPr bwMode="auto">
          <a:xfrm>
            <a:off x="6788728" y="6282046"/>
            <a:ext cx="5225143" cy="575953"/>
          </a:xfrm>
          <a:prstGeom prst="rect">
            <a:avLst/>
          </a:prstGeom>
          <a:solidFill>
            <a:srgbClr val="00ACA8"/>
          </a:solidFill>
          <a:ln>
            <a:solidFill>
              <a:srgbClr val="00AC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0000"/>
              </a:solidFill>
            </a:endParaRPr>
          </a:p>
        </p:txBody>
      </p:sp>
      <p:sp>
        <p:nvSpPr>
          <p:cNvPr id="2139462700" name="Espace réservé du contenu 1"/>
          <p:cNvSpPr txBox="1"/>
          <p:nvPr/>
        </p:nvSpPr>
        <p:spPr bwMode="auto">
          <a:xfrm>
            <a:off x="936831" y="300270"/>
            <a:ext cx="8953995" cy="4873129"/>
          </a:xfrm>
          <a:prstGeom prst="rect">
            <a:avLst/>
          </a:prstGeom>
          <a:noFill/>
          <a:ln w="9525">
            <a:solidFill>
              <a:schemeClr val="bg1"/>
            </a:solidFill>
            <a:miter lim="800000"/>
            <a:headEnd/>
            <a:tailEnd/>
          </a:ln>
        </p:spPr>
        <p:txBody>
          <a:bodyPr vert="horz" wrap="square" lIns="0" tIns="0" rIns="0" bIns="0" numCol="1" spcCol="1080000" anchor="t" anchorCtr="0" compatLnSpc="1">
            <a:prstTxWarp prst="textNoShape">
              <a:avLst/>
            </a:prstTxWarp>
            <a:spAutoFit/>
          </a:bodyPr>
          <a:lstStyle>
            <a:lvl1pPr marL="0" indent="0" algn="l" defTabSz="914400" rtl="0">
              <a:spcBef>
                <a:spcPts val="2000"/>
              </a:spcBef>
              <a:buFont typeface="Arial"/>
              <a:buNone/>
              <a:defRPr lang="fr-FR" sz="1400">
                <a:solidFill>
                  <a:srgbClr val="424A54"/>
                </a:solidFill>
                <a:latin typeface="+mn-lt"/>
                <a:ea typeface="+mn-ea"/>
                <a:cs typeface="+mn-cs"/>
              </a:defRPr>
            </a:lvl1pPr>
            <a:lvl2pPr marL="742950" indent="-285750" algn="l" defTabSz="914400" rtl="0">
              <a:spcBef>
                <a:spcPts val="0"/>
              </a:spcBef>
              <a:buFont typeface="Arial"/>
              <a:buChar char="–"/>
              <a:defRPr sz="2800">
                <a:solidFill>
                  <a:schemeClr val="tx1"/>
                </a:solidFill>
                <a:latin typeface="+mn-lt"/>
                <a:ea typeface="+mn-ea"/>
                <a:cs typeface="+mn-cs"/>
              </a:defRPr>
            </a:lvl2pPr>
            <a:lvl3pPr marL="1143000" indent="-228600" algn="l" defTabSz="914400" rtl="0">
              <a:spcBef>
                <a:spcPts val="0"/>
              </a:spcBef>
              <a:buFont typeface="Arial"/>
              <a:buChar char="•"/>
              <a:defRPr sz="2400">
                <a:solidFill>
                  <a:schemeClr val="tx1"/>
                </a:solidFill>
                <a:latin typeface="+mn-lt"/>
                <a:ea typeface="+mn-ea"/>
                <a:cs typeface="+mn-cs"/>
              </a:defRPr>
            </a:lvl3pPr>
            <a:lvl4pPr marL="1600200" indent="-228600" algn="l" defTabSz="914400" rtl="0">
              <a:spcBef>
                <a:spcPts val="0"/>
              </a:spcBef>
              <a:buFont typeface="Arial"/>
              <a:buChar char="–"/>
              <a:defRPr sz="2000">
                <a:solidFill>
                  <a:schemeClr val="tx1"/>
                </a:solidFill>
                <a:latin typeface="+mn-lt"/>
                <a:ea typeface="+mn-ea"/>
                <a:cs typeface="+mn-cs"/>
              </a:defRPr>
            </a:lvl4pPr>
            <a:lvl5pPr marL="2057400" indent="-228600" algn="l" defTabSz="914400" rtl="0">
              <a:spcBef>
                <a:spcPts val="0"/>
              </a:spcBef>
              <a:buFont typeface="Arial"/>
              <a:buChar char="»"/>
              <a:defRPr sz="2000">
                <a:solidFill>
                  <a:schemeClr val="tx1"/>
                </a:solidFill>
                <a:latin typeface="+mn-lt"/>
                <a:ea typeface="+mn-ea"/>
                <a:cs typeface="+mn-cs"/>
              </a:defRPr>
            </a:lvl5pPr>
            <a:lvl6pPr marL="2514600" indent="-228600" algn="l" defTabSz="914400" rtl="0">
              <a:spcBef>
                <a:spcPts val="0"/>
              </a:spcBef>
              <a:buFont typeface="Arial"/>
              <a:buChar char="•"/>
              <a:defRPr sz="2000">
                <a:solidFill>
                  <a:schemeClr val="tx1"/>
                </a:solidFill>
                <a:latin typeface="+mn-lt"/>
                <a:ea typeface="+mn-ea"/>
                <a:cs typeface="+mn-cs"/>
              </a:defRPr>
            </a:lvl6pPr>
            <a:lvl7pPr marL="2971800" indent="-228600" algn="l" defTabSz="914400" rtl="0">
              <a:spcBef>
                <a:spcPts val="0"/>
              </a:spcBef>
              <a:buFont typeface="Arial"/>
              <a:buChar char="•"/>
              <a:defRPr sz="2000">
                <a:solidFill>
                  <a:schemeClr val="tx1"/>
                </a:solidFill>
                <a:latin typeface="+mn-lt"/>
                <a:ea typeface="+mn-ea"/>
                <a:cs typeface="+mn-cs"/>
              </a:defRPr>
            </a:lvl7pPr>
            <a:lvl8pPr marL="3429000" indent="-228600" algn="l" defTabSz="914400" rtl="0">
              <a:spcBef>
                <a:spcPts val="0"/>
              </a:spcBef>
              <a:buFont typeface="Arial"/>
              <a:buChar char="•"/>
              <a:defRPr sz="2000">
                <a:solidFill>
                  <a:schemeClr val="tx1"/>
                </a:solidFill>
                <a:latin typeface="+mn-lt"/>
                <a:ea typeface="+mn-ea"/>
                <a:cs typeface="+mn-cs"/>
              </a:defRPr>
            </a:lvl8pPr>
            <a:lvl9pPr marL="3886200" indent="-228600" algn="l" defTabSz="914400" rtl="0">
              <a:spcBef>
                <a:spcPts val="0"/>
              </a:spcBef>
              <a:buFont typeface="Arial"/>
              <a:buChar char="•"/>
              <a:defRPr sz="2000">
                <a:solidFill>
                  <a:schemeClr val="tx1"/>
                </a:solidFill>
                <a:latin typeface="+mn-lt"/>
                <a:ea typeface="+mn-ea"/>
                <a:cs typeface="+mn-cs"/>
              </a:defRPr>
            </a:lvl9pPr>
          </a:lstStyle>
          <a:p>
            <a:pPr algn="ctr">
              <a:defRPr/>
            </a:pPr>
            <a:r>
              <a:rPr lang="fr-FR" sz="3200" b="1">
                <a:solidFill>
                  <a:srgbClr val="029398"/>
                </a:solidFill>
                <a:latin typeface="Work Sans"/>
              </a:rPr>
              <a:t>Pour aller plus loin</a:t>
            </a:r>
          </a:p>
          <a:p>
            <a:pPr algn="ctr">
              <a:defRPr/>
            </a:pPr>
            <a:endParaRPr lang="fr-FR" sz="4000" b="1">
              <a:solidFill>
                <a:srgbClr val="029398"/>
              </a:solidFill>
              <a:latin typeface="Work Sans"/>
              <a:cs typeface="Calibri"/>
            </a:endParaRPr>
          </a:p>
          <a:p>
            <a:pPr algn="ctr">
              <a:defRPr/>
            </a:pPr>
            <a:endParaRPr lang="fr-FR" sz="2000" b="1">
              <a:solidFill>
                <a:srgbClr val="FFFFFF"/>
              </a:solidFill>
              <a:latin typeface="Work Sans"/>
              <a:cs typeface="Calibri"/>
            </a:endParaRPr>
          </a:p>
          <a:p>
            <a:pPr algn="just">
              <a:defRPr/>
            </a:pPr>
            <a:endParaRPr lang="fr-FR" sz="2000" b="1">
              <a:solidFill>
                <a:srgbClr val="029398"/>
              </a:solidFill>
              <a:latin typeface="Calibri"/>
              <a:ea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just">
              <a:defRPr/>
            </a:pPr>
            <a:endParaRPr lang="fr-FR" sz="2000" b="1">
              <a:solidFill>
                <a:srgbClr val="029398"/>
              </a:solidFill>
              <a:latin typeface="Calibri"/>
              <a:cs typeface="Calibri"/>
            </a:endParaRPr>
          </a:p>
          <a:p>
            <a:pPr algn="ctr">
              <a:defRPr/>
            </a:pPr>
            <a:endParaRPr lang="fr-FR" sz="2000" b="1">
              <a:solidFill>
                <a:srgbClr val="029398"/>
              </a:solidFill>
              <a:latin typeface="Calibri"/>
              <a:ea typeface="Calibri"/>
              <a:cs typeface="Calibri"/>
            </a:endParaRPr>
          </a:p>
        </p:txBody>
      </p:sp>
      <p:sp>
        <p:nvSpPr>
          <p:cNvPr id="231101269" name="ZoneTexte 1"/>
          <p:cNvSpPr txBox="1"/>
          <p:nvPr/>
        </p:nvSpPr>
        <p:spPr bwMode="auto">
          <a:xfrm>
            <a:off x="1683657" y="1295401"/>
            <a:ext cx="8527142" cy="461664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en-US" sz="2400" u="sng" dirty="0">
                <a:hlinkClick r:id="rId3"/>
              </a:rPr>
              <a:t>univ-tours.fr/l-</a:t>
            </a:r>
            <a:r>
              <a:rPr lang="en-US" sz="2400" u="sng" dirty="0" err="1">
                <a:hlinkClick r:id="rId3"/>
              </a:rPr>
              <a:t>universite</a:t>
            </a:r>
            <a:r>
              <a:rPr lang="en-US" sz="2400" u="sng" dirty="0">
                <a:hlinkClick r:id="rId3"/>
              </a:rPr>
              <a:t>/le-</a:t>
            </a:r>
            <a:r>
              <a:rPr lang="en-US" sz="2400" u="sng" dirty="0" err="1">
                <a:hlinkClick r:id="rId3"/>
              </a:rPr>
              <a:t>reglement</a:t>
            </a:r>
            <a:r>
              <a:rPr lang="en-US" sz="2400" u="sng" dirty="0">
                <a:hlinkClick r:id="rId3"/>
              </a:rPr>
              <a:t>-interieur-de-</a:t>
            </a:r>
            <a:r>
              <a:rPr lang="en-US" sz="2400" u="sng" dirty="0" err="1">
                <a:hlinkClick r:id="rId3"/>
              </a:rPr>
              <a:t>luniversite</a:t>
            </a:r>
            <a:r>
              <a:rPr lang="en-US" sz="2400" u="sng" dirty="0">
                <a:hlinkClick r:id="rId3"/>
              </a:rPr>
              <a:t>-de-tours</a:t>
            </a:r>
            <a:endParaRPr lang="fr-FR" sz="2400" dirty="0">
              <a:cs typeface="Arial"/>
            </a:endParaRPr>
          </a:p>
          <a:p>
            <a:pPr>
              <a:buFont typeface="Arial"/>
              <a:buChar char="•"/>
              <a:defRPr/>
            </a:pPr>
            <a:endParaRPr lang="en-US" sz="2400" dirty="0">
              <a:cs typeface="Arial"/>
            </a:endParaRPr>
          </a:p>
          <a:p>
            <a:pPr marL="342900" indent="-342900">
              <a:buFont typeface="Arial"/>
              <a:buChar char="•"/>
              <a:defRPr/>
            </a:pPr>
            <a:r>
              <a:rPr lang="en-US" sz="2400" u="sng">
                <a:hlinkClick r:id="rId4" action="ppaction://hlinkfile"/>
              </a:rPr>
              <a:t>Charte VSS &amp; </a:t>
            </a:r>
            <a:r>
              <a:rPr lang="en-US" sz="2400" u="sng" dirty="0" err="1">
                <a:hlinkClick r:id="rId4" action="ppaction://hlinkfile"/>
              </a:rPr>
              <a:t>Bizutage</a:t>
            </a:r>
            <a:endParaRPr lang="en-US" sz="2400" dirty="0">
              <a:cs typeface="Arial"/>
            </a:endParaRPr>
          </a:p>
          <a:p>
            <a:pPr>
              <a:buFont typeface="Arial"/>
              <a:buChar char="•"/>
              <a:defRPr/>
            </a:pPr>
            <a:endParaRPr lang="en-US" sz="2400" dirty="0">
              <a:cs typeface="Arial"/>
            </a:endParaRPr>
          </a:p>
          <a:p>
            <a:pPr marL="342900" indent="-342900">
              <a:buFont typeface="Arial"/>
              <a:buChar char="•"/>
              <a:defRPr/>
            </a:pPr>
            <a:r>
              <a:rPr lang="en-US" sz="2400" u="sng" dirty="0" err="1">
                <a:hlinkClick r:id="rId5"/>
              </a:rPr>
              <a:t>Charte</a:t>
            </a:r>
            <a:r>
              <a:rPr lang="en-US" sz="2400" u="sng" dirty="0">
                <a:hlinkClick r:id="rId5"/>
              </a:rPr>
              <a:t> des manifestations </a:t>
            </a:r>
            <a:r>
              <a:rPr lang="en-US" sz="2400" u="sng" dirty="0" err="1">
                <a:hlinkClick r:id="rId5"/>
              </a:rPr>
              <a:t>festives</a:t>
            </a:r>
            <a:endParaRPr lang="en-US" sz="2400" dirty="0">
              <a:cs typeface="Arial"/>
            </a:endParaRPr>
          </a:p>
          <a:p>
            <a:pPr>
              <a:buFont typeface="Arial"/>
              <a:buChar char="•"/>
              <a:defRPr/>
            </a:pPr>
            <a:endParaRPr lang="en-US" sz="2400" dirty="0">
              <a:cs typeface="Arial"/>
            </a:endParaRPr>
          </a:p>
          <a:p>
            <a:pPr marL="342900" indent="-342900">
              <a:buFont typeface="Arial"/>
              <a:buChar char="•"/>
              <a:defRPr/>
            </a:pPr>
            <a:r>
              <a:rPr lang="en-US" sz="2400" u="sng" dirty="0" err="1">
                <a:ea typeface="+mn-lt"/>
                <a:cs typeface="+mn-lt"/>
                <a:hlinkClick r:id="rId6"/>
              </a:rPr>
              <a:t>Charte</a:t>
            </a:r>
            <a:r>
              <a:rPr lang="en-US" sz="2400" u="sng" dirty="0">
                <a:ea typeface="+mn-lt"/>
                <a:cs typeface="+mn-lt"/>
                <a:hlinkClick r:id="rId6"/>
              </a:rPr>
              <a:t> des associations </a:t>
            </a:r>
            <a:r>
              <a:rPr lang="en-US" sz="2400" u="sng" dirty="0" err="1">
                <a:ea typeface="+mn-lt"/>
                <a:cs typeface="+mn-lt"/>
                <a:hlinkClick r:id="rId6"/>
              </a:rPr>
              <a:t>étudiantes</a:t>
            </a:r>
            <a:endParaRPr lang="en-US" sz="2400" dirty="0">
              <a:cs typeface="Arial"/>
            </a:endParaRPr>
          </a:p>
          <a:p>
            <a:pPr>
              <a:buFont typeface="Arial"/>
              <a:buChar char="•"/>
              <a:defRPr/>
            </a:pPr>
            <a:endParaRPr lang="en-US" sz="2400" dirty="0">
              <a:cs typeface="Arial"/>
            </a:endParaRPr>
          </a:p>
          <a:p>
            <a:pPr marL="342900" indent="-342900">
              <a:buFont typeface="Arial"/>
              <a:buChar char="•"/>
              <a:defRPr/>
            </a:pPr>
            <a:r>
              <a:rPr lang="en-US" sz="2400" u="sng" dirty="0">
                <a:cs typeface="Arial"/>
                <a:hlinkClick r:id="rId7"/>
              </a:rPr>
              <a:t>Site internet Mission </a:t>
            </a:r>
            <a:r>
              <a:rPr lang="en-US" sz="2400" u="sng" dirty="0" err="1">
                <a:cs typeface="Arial"/>
                <a:hlinkClick r:id="rId7"/>
              </a:rPr>
              <a:t>Egalité</a:t>
            </a:r>
            <a:r>
              <a:rPr lang="en-US" sz="2400" u="sng" dirty="0">
                <a:cs typeface="Arial"/>
                <a:hlinkClick r:id="rId7"/>
              </a:rPr>
              <a:t> </a:t>
            </a:r>
            <a:r>
              <a:rPr lang="en-US" sz="2400" u="sng" dirty="0" err="1">
                <a:cs typeface="Arial"/>
                <a:hlinkClick r:id="rId7"/>
              </a:rPr>
              <a:t>Diversité</a:t>
            </a:r>
            <a:endParaRPr dirty="0"/>
          </a:p>
          <a:p>
            <a:pPr>
              <a:buFont typeface="Arial"/>
              <a:buChar char="•"/>
              <a:defRPr/>
            </a:pPr>
            <a:endParaRPr lang="en-US" dirty="0">
              <a:cs typeface="Arial"/>
            </a:endParaRPr>
          </a:p>
          <a:p>
            <a:pPr algn="ctr">
              <a:defRPr/>
            </a:pPr>
            <a:endParaRPr lang="fr-FR" dirty="0">
              <a:cs typeface="Arial"/>
            </a:endParaRPr>
          </a:p>
          <a:p>
            <a:pPr algn="ctr">
              <a:defRPr/>
            </a:pPr>
            <a:endParaRPr lang="en-US" dirty="0">
              <a:cs typeface="Arial"/>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3">
            <a:lum/>
          </a:blip>
          <a:stretch/>
        </a:blipFill>
        <a:effectLst/>
      </p:bgPr>
    </p:bg>
    <p:spTree>
      <p:nvGrpSpPr>
        <p:cNvPr id="1" name=""/>
        <p:cNvGrpSpPr/>
        <p:nvPr/>
      </p:nvGrpSpPr>
      <p:grpSpPr bwMode="auto">
        <a:xfrm>
          <a:off x="0" y="0"/>
          <a:ext cx="0" cy="0"/>
          <a:chOff x="0" y="0"/>
          <a:chExt cx="0" cy="0"/>
        </a:xfrm>
      </p:grpSpPr>
      <p:sp>
        <p:nvSpPr>
          <p:cNvPr id="51022584" name="ZoneTexte 7"/>
          <p:cNvSpPr txBox="1"/>
          <p:nvPr/>
        </p:nvSpPr>
        <p:spPr bwMode="auto">
          <a:xfrm>
            <a:off x="2143944" y="3356992"/>
            <a:ext cx="8272536" cy="3024336"/>
          </a:xfrm>
          <a:prstGeom prst="rect">
            <a:avLst/>
          </a:prstGeom>
          <a:noFill/>
        </p:spPr>
        <p:txBody>
          <a:bodyPr wrap="square" lIns="0" tIns="0" rIns="0" bIns="0" rtlCol="0" anchor="ctr" anchorCtr="0">
            <a:noAutofit/>
          </a:bodyPr>
          <a:lstStyle/>
          <a:p>
            <a:pPr>
              <a:defRPr/>
            </a:pPr>
            <a:r>
              <a:rPr lang="fr-FR" sz="3600" spc="100">
                <a:solidFill>
                  <a:schemeClr val="bg1"/>
                </a:solidFill>
                <a:latin typeface="Work Sans"/>
              </a:rPr>
              <a:t>MERCI POUR VOTRE ATTENTION</a:t>
            </a:r>
            <a:endParaRPr/>
          </a:p>
          <a:p>
            <a:pPr>
              <a:defRPr/>
            </a:pPr>
            <a:endParaRPr lang="fr-FR" sz="3600" i="1" spc="100">
              <a:solidFill>
                <a:schemeClr val="bg1"/>
              </a:solidFill>
              <a:latin typeface="Work Sans"/>
            </a:endParaRPr>
          </a:p>
        </p:txBody>
      </p:sp>
      <p:pic>
        <p:nvPicPr>
          <p:cNvPr id="1029803825" name="Image 3"/>
          <p:cNvPicPr>
            <a:picLocks noChangeAspect="1"/>
          </p:cNvPicPr>
          <p:nvPr/>
        </p:nvPicPr>
        <p:blipFill rotWithShape="1">
          <a:blip r:embed="rId4"/>
          <a:stretch/>
        </p:blipFill>
        <p:spPr bwMode="auto">
          <a:xfrm>
            <a:off x="6528048" y="372818"/>
            <a:ext cx="4002798" cy="1440160"/>
          </a:xfrm>
          <a:prstGeom prst="rect">
            <a:avLst/>
          </a:prstGeom>
        </p:spPr>
      </p:pic>
      <p:pic>
        <p:nvPicPr>
          <p:cNvPr id="2053182872" name="Image 2"/>
          <p:cNvPicPr>
            <a:picLocks noChangeAspect="1"/>
          </p:cNvPicPr>
          <p:nvPr/>
        </p:nvPicPr>
        <p:blipFill rotWithShape="1">
          <a:blip r:embed="rId5"/>
          <a:stretch/>
        </p:blipFill>
        <p:spPr bwMode="auto">
          <a:xfrm>
            <a:off x="97737" y="113898"/>
            <a:ext cx="2069744" cy="206974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bwMode="auto">
        <a:xfrm>
          <a:off x="0" y="0"/>
          <a:ext cx="0" cy="0"/>
          <a:chOff x="0" y="0"/>
          <a:chExt cx="0" cy="0"/>
        </a:xfrm>
      </p:grpSpPr>
      <p:sp>
        <p:nvSpPr>
          <p:cNvPr id="1178161160" name="Espace réservé du texte 3"/>
          <p:cNvSpPr>
            <a:spLocks noGrp="1"/>
          </p:cNvSpPr>
          <p:nvPr>
            <p:ph type="body" sz="quarter" idx="10"/>
          </p:nvPr>
        </p:nvSpPr>
        <p:spPr bwMode="auto"/>
        <p:txBody>
          <a:bodyPr/>
          <a:lstStyle/>
          <a:p>
            <a:pPr>
              <a:defRPr/>
            </a:pPr>
            <a:endParaRPr lang="fr-FR"/>
          </a:p>
        </p:txBody>
      </p:sp>
      <p:sp>
        <p:nvSpPr>
          <p:cNvPr id="8794445" name="Espace réservé du texte 5"/>
          <p:cNvSpPr>
            <a:spLocks noGrp="1"/>
          </p:cNvSpPr>
          <p:nvPr>
            <p:ph type="body" sz="quarter" idx="13"/>
          </p:nvPr>
        </p:nvSpPr>
        <p:spPr bwMode="auto"/>
        <p:txBody>
          <a:bodyPr/>
          <a:lstStyle/>
          <a:p>
            <a:pPr>
              <a:defRPr/>
            </a:pPr>
            <a:r>
              <a:rPr lang="fr-FR"/>
              <a:t>mission.egalite@univ-tours.fr</a:t>
            </a:r>
            <a:endParaRPr/>
          </a:p>
        </p:txBody>
      </p:sp>
      <p:sp>
        <p:nvSpPr>
          <p:cNvPr id="1197183314" name="ZoneTexte 7"/>
          <p:cNvSpPr txBox="1"/>
          <p:nvPr/>
        </p:nvSpPr>
        <p:spPr bwMode="auto">
          <a:xfrm>
            <a:off x="4540249" y="604732"/>
            <a:ext cx="5781673" cy="502317"/>
          </a:xfrm>
          <a:prstGeom prst="rect">
            <a:avLst/>
          </a:prstGeom>
          <a:noFill/>
        </p:spPr>
        <p:txBody>
          <a:bodyPr wrap="square">
            <a:spAutoFit/>
          </a:bodyPr>
          <a:lstStyle/>
          <a:p>
            <a:pPr algn="ctr">
              <a:lnSpc>
                <a:spcPct val="150000"/>
              </a:lnSpc>
              <a:defRPr/>
            </a:pPr>
            <a:r>
              <a:rPr lang="fr-FR" sz="2000" b="1">
                <a:solidFill>
                  <a:schemeClr val="bg1"/>
                </a:solidFill>
                <a:highlight>
                  <a:srgbClr val="008080"/>
                </a:highlight>
                <a:latin typeface="Work Sans"/>
              </a:rPr>
              <a:t>Qu’est-ce que la mission égalité - diversité?</a:t>
            </a:r>
            <a:endParaRPr/>
          </a:p>
        </p:txBody>
      </p:sp>
      <p:sp>
        <p:nvSpPr>
          <p:cNvPr id="885333481" name="Rectangle : coins arrondis 9"/>
          <p:cNvSpPr/>
          <p:nvPr/>
        </p:nvSpPr>
        <p:spPr bwMode="auto">
          <a:xfrm>
            <a:off x="3104622" y="1450787"/>
            <a:ext cx="2609850" cy="4181475"/>
          </a:xfrm>
          <a:prstGeom prst="roundRect">
            <a:avLst>
              <a:gd name="adj"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fr-FR"/>
          </a:p>
        </p:txBody>
      </p:sp>
      <p:sp>
        <p:nvSpPr>
          <p:cNvPr id="2011135158" name="Rectangle : coins arrondis 10"/>
          <p:cNvSpPr/>
          <p:nvPr/>
        </p:nvSpPr>
        <p:spPr bwMode="auto">
          <a:xfrm>
            <a:off x="6174316" y="1381382"/>
            <a:ext cx="2609850" cy="4542453"/>
          </a:xfrm>
          <a:prstGeom prst="roundRect">
            <a:avLst>
              <a:gd name="adj"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fr-FR"/>
          </a:p>
        </p:txBody>
      </p:sp>
      <p:sp>
        <p:nvSpPr>
          <p:cNvPr id="1290776279" name="Rectangle : coins arrondis 11"/>
          <p:cNvSpPr/>
          <p:nvPr/>
        </p:nvSpPr>
        <p:spPr bwMode="auto">
          <a:xfrm>
            <a:off x="9248773" y="1381382"/>
            <a:ext cx="2800353" cy="4542453"/>
          </a:xfrm>
          <a:prstGeom prst="roundRect">
            <a:avLst>
              <a:gd name="adj" fmla="val 16667"/>
            </a:avLst>
          </a:prstGeom>
          <a:ln/>
        </p:spPr>
        <p:style>
          <a:lnRef idx="2">
            <a:schemeClr val="dk1"/>
          </a:lnRef>
          <a:fillRef idx="1">
            <a:schemeClr val="lt1"/>
          </a:fillRef>
          <a:effectRef idx="0">
            <a:schemeClr val="dk1"/>
          </a:effectRef>
          <a:fontRef idx="minor">
            <a:schemeClr val="dk1"/>
          </a:fontRef>
        </p:style>
        <p:txBody>
          <a:bodyPr rtlCol="0" anchor="ctr"/>
          <a:lstStyle/>
          <a:p>
            <a:pPr algn="ctr">
              <a:defRPr/>
            </a:pPr>
            <a:endParaRPr lang="fr-FR"/>
          </a:p>
        </p:txBody>
      </p:sp>
      <p:sp>
        <p:nvSpPr>
          <p:cNvPr id="226584192" name="ZoneTexte 12"/>
          <p:cNvSpPr txBox="1"/>
          <p:nvPr/>
        </p:nvSpPr>
        <p:spPr bwMode="auto">
          <a:xfrm>
            <a:off x="3378729" y="1536022"/>
            <a:ext cx="1952625" cy="646331"/>
          </a:xfrm>
          <a:prstGeom prst="rect">
            <a:avLst/>
          </a:prstGeom>
          <a:noFill/>
        </p:spPr>
        <p:txBody>
          <a:bodyPr wrap="square" rtlCol="0">
            <a:spAutoFit/>
          </a:bodyPr>
          <a:lstStyle/>
          <a:p>
            <a:pPr algn="ctr">
              <a:defRPr/>
            </a:pPr>
            <a:r>
              <a:rPr lang="fr-FR" b="1"/>
              <a:t>Mission transversale </a:t>
            </a:r>
            <a:endParaRPr/>
          </a:p>
        </p:txBody>
      </p:sp>
      <p:sp>
        <p:nvSpPr>
          <p:cNvPr id="488247559" name="ZoneTexte 14"/>
          <p:cNvSpPr txBox="1"/>
          <p:nvPr/>
        </p:nvSpPr>
        <p:spPr bwMode="auto">
          <a:xfrm>
            <a:off x="6441017" y="1454150"/>
            <a:ext cx="2190750" cy="646331"/>
          </a:xfrm>
          <a:prstGeom prst="rect">
            <a:avLst/>
          </a:prstGeom>
          <a:noFill/>
        </p:spPr>
        <p:txBody>
          <a:bodyPr wrap="square">
            <a:spAutoFit/>
          </a:bodyPr>
          <a:lstStyle/>
          <a:p>
            <a:pPr algn="ctr">
              <a:defRPr/>
            </a:pPr>
            <a:r>
              <a:rPr lang="fr-FR" b="1"/>
              <a:t>Périmètre d’intervention </a:t>
            </a:r>
            <a:endParaRPr/>
          </a:p>
        </p:txBody>
      </p:sp>
      <p:sp>
        <p:nvSpPr>
          <p:cNvPr id="775543085" name="ZoneTexte 16"/>
          <p:cNvSpPr txBox="1"/>
          <p:nvPr/>
        </p:nvSpPr>
        <p:spPr bwMode="auto">
          <a:xfrm>
            <a:off x="9553576" y="1508730"/>
            <a:ext cx="2190750" cy="369332"/>
          </a:xfrm>
          <a:prstGeom prst="rect">
            <a:avLst/>
          </a:prstGeom>
          <a:noFill/>
        </p:spPr>
        <p:txBody>
          <a:bodyPr wrap="square">
            <a:spAutoFit/>
          </a:bodyPr>
          <a:lstStyle/>
          <a:p>
            <a:pPr algn="ctr">
              <a:defRPr/>
            </a:pPr>
            <a:r>
              <a:rPr lang="fr-FR" b="1"/>
              <a:t>Son organisation</a:t>
            </a:r>
            <a:endParaRPr/>
          </a:p>
        </p:txBody>
      </p:sp>
      <p:sp>
        <p:nvSpPr>
          <p:cNvPr id="910408424" name="ZoneTexte 17"/>
          <p:cNvSpPr txBox="1"/>
          <p:nvPr/>
        </p:nvSpPr>
        <p:spPr bwMode="auto">
          <a:xfrm>
            <a:off x="3104622" y="2307882"/>
            <a:ext cx="2762252" cy="3369833"/>
          </a:xfrm>
          <a:prstGeom prst="rect">
            <a:avLst/>
          </a:prstGeom>
          <a:noFill/>
        </p:spPr>
        <p:txBody>
          <a:bodyPr wrap="square" lIns="91440" tIns="45720" rIns="91440" bIns="45720" rtlCol="0" anchor="t">
            <a:spAutoFit/>
          </a:bodyPr>
          <a:lstStyle/>
          <a:p>
            <a:pPr marL="285750" indent="-285750">
              <a:lnSpc>
                <a:spcPct val="150000"/>
              </a:lnSpc>
              <a:buFontTx/>
              <a:buChar char="-"/>
              <a:defRPr/>
            </a:pPr>
            <a:r>
              <a:rPr lang="fr-FR">
                <a:latin typeface="Work Sans"/>
              </a:rPr>
              <a:t>Égalité</a:t>
            </a:r>
            <a:endParaRPr/>
          </a:p>
          <a:p>
            <a:pPr marL="285750" indent="-285750">
              <a:lnSpc>
                <a:spcPct val="150000"/>
              </a:lnSpc>
              <a:buFontTx/>
              <a:buChar char="-"/>
              <a:defRPr/>
            </a:pPr>
            <a:r>
              <a:rPr lang="fr-FR">
                <a:latin typeface="Work Sans"/>
              </a:rPr>
              <a:t>Diversité </a:t>
            </a:r>
            <a:endParaRPr/>
          </a:p>
          <a:p>
            <a:pPr marL="285750" indent="-285750">
              <a:lnSpc>
                <a:spcPct val="150000"/>
              </a:lnSpc>
              <a:buFontTx/>
              <a:buChar char="-"/>
              <a:defRPr/>
            </a:pPr>
            <a:r>
              <a:rPr lang="fr-FR">
                <a:latin typeface="Work Sans"/>
              </a:rPr>
              <a:t>Parité </a:t>
            </a:r>
            <a:endParaRPr/>
          </a:p>
          <a:p>
            <a:pPr marL="285750" indent="-285750">
              <a:lnSpc>
                <a:spcPct val="150000"/>
              </a:lnSpc>
              <a:buFontTx/>
              <a:buChar char="-"/>
              <a:defRPr/>
            </a:pPr>
            <a:r>
              <a:rPr lang="fr-FR">
                <a:latin typeface="Work Sans"/>
              </a:rPr>
              <a:t>Lutte contre les discriminations </a:t>
            </a:r>
            <a:endParaRPr/>
          </a:p>
          <a:p>
            <a:pPr marL="285750" indent="-285750">
              <a:lnSpc>
                <a:spcPct val="150000"/>
              </a:lnSpc>
              <a:buFontTx/>
              <a:buChar char="-"/>
              <a:defRPr/>
            </a:pPr>
            <a:r>
              <a:rPr lang="fr-FR">
                <a:latin typeface="Work Sans"/>
              </a:rPr>
              <a:t>Lutte contre toute les formes de violences </a:t>
            </a:r>
            <a:endParaRPr/>
          </a:p>
        </p:txBody>
      </p:sp>
      <p:sp>
        <p:nvSpPr>
          <p:cNvPr id="205052345" name="ZoneTexte 19"/>
          <p:cNvSpPr txBox="1"/>
          <p:nvPr/>
        </p:nvSpPr>
        <p:spPr bwMode="auto">
          <a:xfrm>
            <a:off x="6231466" y="2125029"/>
            <a:ext cx="2495549" cy="3369833"/>
          </a:xfrm>
          <a:prstGeom prst="rect">
            <a:avLst/>
          </a:prstGeom>
          <a:noFill/>
        </p:spPr>
        <p:txBody>
          <a:bodyPr wrap="square">
            <a:spAutoFit/>
          </a:bodyPr>
          <a:lstStyle/>
          <a:p>
            <a:pPr marL="285750" indent="-285750">
              <a:lnSpc>
                <a:spcPct val="150000"/>
              </a:lnSpc>
              <a:buFontTx/>
              <a:buChar char="-"/>
              <a:defRPr/>
            </a:pPr>
            <a:r>
              <a:rPr lang="fr-FR">
                <a:latin typeface="Work Sans"/>
              </a:rPr>
              <a:t>Étudiants et étudiantes </a:t>
            </a:r>
            <a:endParaRPr/>
          </a:p>
          <a:p>
            <a:pPr marL="285750" indent="-285750">
              <a:lnSpc>
                <a:spcPct val="150000"/>
              </a:lnSpc>
              <a:buFontTx/>
              <a:buChar char="-"/>
              <a:defRPr/>
            </a:pPr>
            <a:r>
              <a:rPr lang="fr-FR">
                <a:latin typeface="Work Sans"/>
              </a:rPr>
              <a:t>Personnels </a:t>
            </a:r>
            <a:endParaRPr/>
          </a:p>
          <a:p>
            <a:pPr marL="285750" indent="-285750">
              <a:lnSpc>
                <a:spcPct val="150000"/>
              </a:lnSpc>
              <a:buFontTx/>
              <a:buChar char="-"/>
              <a:defRPr/>
            </a:pPr>
            <a:r>
              <a:rPr lang="fr-FR">
                <a:latin typeface="Work Sans"/>
              </a:rPr>
              <a:t>Enseignant·es –chercheur·e </a:t>
            </a:r>
            <a:endParaRPr/>
          </a:p>
          <a:p>
            <a:pPr marL="285750" indent="-285750">
              <a:lnSpc>
                <a:spcPct val="150000"/>
              </a:lnSpc>
              <a:buFontTx/>
              <a:buChar char="-"/>
              <a:defRPr/>
            </a:pPr>
            <a:r>
              <a:rPr lang="fr-FR">
                <a:latin typeface="Work Sans"/>
              </a:rPr>
              <a:t>Enseignant·e</a:t>
            </a:r>
          </a:p>
          <a:p>
            <a:pPr>
              <a:lnSpc>
                <a:spcPct val="150000"/>
              </a:lnSpc>
              <a:defRPr/>
            </a:pPr>
            <a:r>
              <a:rPr lang="fr-FR">
                <a:solidFill>
                  <a:schemeClr val="bg1"/>
                </a:solidFill>
                <a:highlight>
                  <a:srgbClr val="008080"/>
                </a:highlight>
                <a:latin typeface="Work Sans"/>
              </a:rPr>
              <a:t>-  Coordination des cellules d’écoute</a:t>
            </a:r>
            <a:endParaRPr/>
          </a:p>
        </p:txBody>
      </p:sp>
      <p:sp>
        <p:nvSpPr>
          <p:cNvPr id="858177508" name="ZoneTexte 21"/>
          <p:cNvSpPr txBox="1"/>
          <p:nvPr/>
        </p:nvSpPr>
        <p:spPr bwMode="auto">
          <a:xfrm>
            <a:off x="9277350" y="2036694"/>
            <a:ext cx="2971800" cy="3785332"/>
          </a:xfrm>
          <a:prstGeom prst="rect">
            <a:avLst/>
          </a:prstGeom>
          <a:noFill/>
        </p:spPr>
        <p:txBody>
          <a:bodyPr wrap="square">
            <a:spAutoFit/>
          </a:bodyPr>
          <a:lstStyle/>
          <a:p>
            <a:pPr marL="285750" indent="-285750">
              <a:lnSpc>
                <a:spcPct val="150000"/>
              </a:lnSpc>
              <a:buFontTx/>
              <a:buChar char="-"/>
              <a:defRPr/>
            </a:pPr>
            <a:r>
              <a:rPr lang="fr-FR">
                <a:latin typeface="Work Sans"/>
              </a:rPr>
              <a:t>Emmanuelle FARGUES, </a:t>
            </a:r>
            <a:r>
              <a:rPr lang="fr-FR" u="sng">
                <a:latin typeface="Work Sans"/>
              </a:rPr>
              <a:t>directrice</a:t>
            </a:r>
            <a:r>
              <a:rPr lang="fr-FR">
                <a:latin typeface="Work Sans"/>
              </a:rPr>
              <a:t> </a:t>
            </a:r>
            <a:endParaRPr/>
          </a:p>
          <a:p>
            <a:pPr>
              <a:lnSpc>
                <a:spcPct val="150000"/>
              </a:lnSpc>
              <a:defRPr/>
            </a:pPr>
            <a:r>
              <a:rPr lang="fr-FR">
                <a:solidFill>
                  <a:schemeClr val="bg1"/>
                </a:solidFill>
                <a:highlight>
                  <a:srgbClr val="008080"/>
                </a:highlight>
                <a:latin typeface="Work Sans"/>
              </a:rPr>
              <a:t>-  Cécile MONJAUZE, </a:t>
            </a:r>
            <a:r>
              <a:rPr lang="fr-FR" u="sng">
                <a:solidFill>
                  <a:schemeClr val="bg1"/>
                </a:solidFill>
                <a:highlight>
                  <a:srgbClr val="008080"/>
                </a:highlight>
                <a:latin typeface="Work Sans"/>
              </a:rPr>
              <a:t>responsable </a:t>
            </a:r>
            <a:endParaRPr/>
          </a:p>
          <a:p>
            <a:pPr marL="285750" indent="-285750">
              <a:lnSpc>
                <a:spcPct val="150000"/>
              </a:lnSpc>
              <a:buFontTx/>
              <a:buChar char="-"/>
              <a:defRPr/>
            </a:pPr>
            <a:r>
              <a:rPr lang="fr-FR">
                <a:latin typeface="Work Sans"/>
              </a:rPr>
              <a:t>Carla CERDAN, </a:t>
            </a:r>
            <a:r>
              <a:rPr lang="fr-FR" u="sng">
                <a:latin typeface="Work Sans"/>
              </a:rPr>
              <a:t>chargée de projets </a:t>
            </a:r>
            <a:endParaRPr/>
          </a:p>
          <a:p>
            <a:pPr>
              <a:lnSpc>
                <a:spcPct val="150000"/>
              </a:lnSpc>
              <a:defRPr/>
            </a:pPr>
            <a:r>
              <a:rPr lang="fr-FR">
                <a:solidFill>
                  <a:schemeClr val="bg1"/>
                </a:solidFill>
                <a:highlight>
                  <a:srgbClr val="008080"/>
                </a:highlight>
                <a:latin typeface="Work Sans"/>
              </a:rPr>
              <a:t>-  Charlotte RAULT, cheffe de projet, </a:t>
            </a:r>
            <a:r>
              <a:rPr lang="fr-FR" u="sng">
                <a:solidFill>
                  <a:schemeClr val="bg1"/>
                </a:solidFill>
                <a:highlight>
                  <a:srgbClr val="008080"/>
                </a:highlight>
                <a:latin typeface="Work Sans"/>
              </a:rPr>
              <a:t>missions transversales</a:t>
            </a:r>
            <a:endParaRPr/>
          </a:p>
        </p:txBody>
      </p:sp>
      <p:sp>
        <p:nvSpPr>
          <p:cNvPr id="834620060" name="ZoneTexte 22"/>
          <p:cNvSpPr txBox="1"/>
          <p:nvPr/>
        </p:nvSpPr>
        <p:spPr bwMode="auto">
          <a:xfrm>
            <a:off x="142874" y="161925"/>
            <a:ext cx="3235855" cy="1600438"/>
          </a:xfrm>
          <a:prstGeom prst="rect">
            <a:avLst/>
          </a:prstGeom>
          <a:noFill/>
        </p:spPr>
        <p:txBody>
          <a:bodyPr wrap="square" rtlCol="0">
            <a:spAutoFit/>
          </a:bodyPr>
          <a:lstStyle/>
          <a:p>
            <a:pPr>
              <a:defRPr/>
            </a:pPr>
            <a:r>
              <a:rPr lang="fr-FR" sz="2000" b="1" i="1">
                <a:solidFill>
                  <a:srgbClr val="45A59D"/>
                </a:solidFill>
                <a:latin typeface="Work Sans"/>
              </a:rPr>
              <a:t>Direction de la Transition Écologique et de la Responsabilité Sociale (DITERS). </a:t>
            </a:r>
            <a:endParaRPr/>
          </a:p>
          <a:p>
            <a:pPr>
              <a:defRPr/>
            </a:pPr>
            <a:endParaRPr lang="fr-FR"/>
          </a:p>
        </p:txBody>
      </p:sp>
      <p:sp>
        <p:nvSpPr>
          <p:cNvPr id="882779954" name="Rectangle : coins arrondis 28"/>
          <p:cNvSpPr/>
          <p:nvPr/>
        </p:nvSpPr>
        <p:spPr bwMode="auto">
          <a:xfrm>
            <a:off x="110595" y="2954660"/>
            <a:ext cx="2741086" cy="2540202"/>
          </a:xfrm>
          <a:prstGeom prst="roundRect">
            <a:avLst>
              <a:gd name="adj" fmla="val 16667"/>
            </a:avLst>
          </a:prstGeom>
          <a:solidFill>
            <a:srgbClr val="0080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00120298" name="ZoneTexte 29"/>
          <p:cNvSpPr txBox="1"/>
          <p:nvPr/>
        </p:nvSpPr>
        <p:spPr bwMode="auto">
          <a:xfrm>
            <a:off x="150349" y="3696782"/>
            <a:ext cx="1414464" cy="923330"/>
          </a:xfrm>
          <a:prstGeom prst="rect">
            <a:avLst/>
          </a:prstGeom>
          <a:noFill/>
        </p:spPr>
        <p:txBody>
          <a:bodyPr wrap="square" rtlCol="0">
            <a:spAutoFit/>
          </a:bodyPr>
          <a:lstStyle/>
          <a:p>
            <a:pPr>
              <a:defRPr/>
            </a:pPr>
            <a:r>
              <a:rPr lang="fr-FR">
                <a:solidFill>
                  <a:schemeClr val="bg1"/>
                </a:solidFill>
              </a:rPr>
              <a:t>Service de la transition écologique </a:t>
            </a:r>
            <a:endParaRPr/>
          </a:p>
        </p:txBody>
      </p:sp>
      <p:sp>
        <p:nvSpPr>
          <p:cNvPr id="1959626868" name="ZoneTexte 30"/>
          <p:cNvSpPr txBox="1"/>
          <p:nvPr/>
        </p:nvSpPr>
        <p:spPr bwMode="auto">
          <a:xfrm>
            <a:off x="1619314" y="3763096"/>
            <a:ext cx="1082677" cy="923330"/>
          </a:xfrm>
          <a:prstGeom prst="rect">
            <a:avLst/>
          </a:prstGeom>
          <a:noFill/>
        </p:spPr>
        <p:txBody>
          <a:bodyPr wrap="square" rtlCol="0">
            <a:spAutoFit/>
          </a:bodyPr>
          <a:lstStyle/>
          <a:p>
            <a:pPr>
              <a:defRPr/>
            </a:pPr>
            <a:r>
              <a:rPr lang="fr-FR">
                <a:solidFill>
                  <a:schemeClr val="bg1"/>
                </a:solidFill>
              </a:rPr>
              <a:t>Mission égalité -diversité</a:t>
            </a:r>
            <a:endParaRPr/>
          </a:p>
        </p:txBody>
      </p:sp>
      <p:cxnSp>
        <p:nvCxnSpPr>
          <p:cNvPr id="494732395" name="Connecteur droit 32"/>
          <p:cNvCxnSpPr>
            <a:stCxn id="882779954" idx="2"/>
            <a:endCxn id="882779954" idx="0"/>
          </p:cNvCxnSpPr>
          <p:nvPr/>
        </p:nvCxnSpPr>
        <p:spPr bwMode="auto">
          <a:xfrm flipV="1">
            <a:off x="1481138" y="2954660"/>
            <a:ext cx="0" cy="2540202"/>
          </a:xfrm>
          <a:prstGeom prst="line">
            <a:avLst/>
          </a:prstGeom>
          <a:ln w="57150"/>
        </p:spPr>
        <p:style>
          <a:lnRef idx="1">
            <a:schemeClr val="dk1"/>
          </a:lnRef>
          <a:fillRef idx="0">
            <a:schemeClr val="dk1"/>
          </a:fillRef>
          <a:effectRef idx="0">
            <a:schemeClr val="dk1"/>
          </a:effectRef>
          <a:fontRef idx="minor">
            <a:schemeClr val="tx1"/>
          </a:fontRef>
        </p:style>
      </p:cxnSp>
      <p:cxnSp>
        <p:nvCxnSpPr>
          <p:cNvPr id="1013043361" name="Connecteur droit avec flèche 37"/>
          <p:cNvCxnSpPr/>
          <p:nvPr/>
        </p:nvCxnSpPr>
        <p:spPr bwMode="auto">
          <a:xfrm flipH="1">
            <a:off x="742950" y="1536022"/>
            <a:ext cx="500058" cy="1302428"/>
          </a:xfrm>
          <a:prstGeom prst="straightConnector1">
            <a:avLst/>
          </a:prstGeom>
          <a:ln w="76200">
            <a:solidFill>
              <a:srgbClr val="008080"/>
            </a:solidFill>
            <a:tailEnd type="triangle"/>
          </a:ln>
        </p:spPr>
        <p:style>
          <a:lnRef idx="1">
            <a:schemeClr val="accent1"/>
          </a:lnRef>
          <a:fillRef idx="0">
            <a:schemeClr val="accent1"/>
          </a:fillRef>
          <a:effectRef idx="0">
            <a:schemeClr val="accent1"/>
          </a:effectRef>
          <a:fontRef idx="minor">
            <a:schemeClr val="tx1"/>
          </a:fontRef>
        </p:style>
      </p:cxnSp>
      <p:cxnSp>
        <p:nvCxnSpPr>
          <p:cNvPr id="380901199" name="Connecteur droit avec flèche 38"/>
          <p:cNvCxnSpPr/>
          <p:nvPr/>
        </p:nvCxnSpPr>
        <p:spPr bwMode="auto">
          <a:xfrm>
            <a:off x="1702853" y="1536022"/>
            <a:ext cx="545047" cy="1262672"/>
          </a:xfrm>
          <a:prstGeom prst="straightConnector1">
            <a:avLst/>
          </a:prstGeom>
          <a:ln w="76200">
            <a:solidFill>
              <a:srgbClr val="00808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show="0">
  <p:cSld>
    <p:bg>
      <p:bgPr>
        <a:blipFill rotWithShape="1">
          <a:blip r:embed="rId3">
            <a:lum/>
          </a:blip>
          <a:stretch/>
        </a:blipFill>
        <a:effectLst/>
      </p:bgPr>
    </p:bg>
    <p:spTree>
      <p:nvGrpSpPr>
        <p:cNvPr id="1" name=""/>
        <p:cNvGrpSpPr/>
        <p:nvPr/>
      </p:nvGrpSpPr>
      <p:grpSpPr bwMode="auto">
        <a:xfrm>
          <a:off x="0" y="0"/>
          <a:ext cx="0" cy="0"/>
          <a:chOff x="0" y="0"/>
          <a:chExt cx="0" cy="0"/>
        </a:xfrm>
      </p:grpSpPr>
      <p:sp>
        <p:nvSpPr>
          <p:cNvPr id="1840767075" name="ZoneTexte 7"/>
          <p:cNvSpPr txBox="1"/>
          <p:nvPr/>
        </p:nvSpPr>
        <p:spPr bwMode="auto">
          <a:xfrm>
            <a:off x="2143944" y="3356992"/>
            <a:ext cx="8272536" cy="3024336"/>
          </a:xfrm>
          <a:prstGeom prst="rect">
            <a:avLst/>
          </a:prstGeom>
          <a:noFill/>
        </p:spPr>
        <p:txBody>
          <a:bodyPr wrap="square" lIns="0" tIns="0" rIns="0" bIns="0" rtlCol="0" anchor="ctr" anchorCtr="0">
            <a:noAutofit/>
          </a:bodyPr>
          <a:lstStyle/>
          <a:p>
            <a:pPr>
              <a:defRPr/>
            </a:pPr>
            <a:r>
              <a:rPr lang="fr-FR" sz="3600" spc="100">
                <a:solidFill>
                  <a:schemeClr val="bg1"/>
                </a:solidFill>
                <a:latin typeface="Work Sans"/>
              </a:rPr>
              <a:t>Présentation de la cellule d’écoute pour les étudiantes et les étudiants</a:t>
            </a:r>
          </a:p>
        </p:txBody>
      </p:sp>
      <p:pic>
        <p:nvPicPr>
          <p:cNvPr id="1717210428" name="Image 3"/>
          <p:cNvPicPr>
            <a:picLocks noChangeAspect="1"/>
          </p:cNvPicPr>
          <p:nvPr/>
        </p:nvPicPr>
        <p:blipFill rotWithShape="1">
          <a:blip r:embed="rId4"/>
          <a:stretch/>
        </p:blipFill>
        <p:spPr bwMode="auto">
          <a:xfrm>
            <a:off x="6528048" y="372818"/>
            <a:ext cx="4002798" cy="1440160"/>
          </a:xfrm>
          <a:prstGeom prst="rect">
            <a:avLst/>
          </a:prstGeom>
        </p:spPr>
      </p:pic>
      <p:pic>
        <p:nvPicPr>
          <p:cNvPr id="1858607415" name="Image 2"/>
          <p:cNvPicPr>
            <a:picLocks noChangeAspect="1"/>
          </p:cNvPicPr>
          <p:nvPr/>
        </p:nvPicPr>
        <p:blipFill rotWithShape="1">
          <a:blip r:embed="rId5"/>
          <a:stretch/>
        </p:blipFill>
        <p:spPr bwMode="auto">
          <a:xfrm>
            <a:off x="248378" y="123850"/>
            <a:ext cx="1514450" cy="151445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theme/theme1.xml><?xml version="1.0" encoding="utf-8"?>
<a:theme xmlns:a="http://schemas.openxmlformats.org/drawingml/2006/main" name="couver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65432d9-6652-487d-9191-599e01c19c9c">
      <Terms xmlns="http://schemas.microsoft.com/office/infopath/2007/PartnerControls"/>
    </lcf76f155ced4ddcb4097134ff3c332f>
    <TaxCatchAll xmlns="c7a06111-ca00-4f54-ab8e-c375b189dd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0689FF1FDD734D95138919A49087D8" ma:contentTypeVersion="11" ma:contentTypeDescription="Crée un document." ma:contentTypeScope="" ma:versionID="7a28365058028374444fb87caebc2992">
  <xsd:schema xmlns:xsd="http://www.w3.org/2001/XMLSchema" xmlns:xs="http://www.w3.org/2001/XMLSchema" xmlns:p="http://schemas.microsoft.com/office/2006/metadata/properties" xmlns:ns2="665432d9-6652-487d-9191-599e01c19c9c" xmlns:ns3="c7a06111-ca00-4f54-ab8e-c375b189ddce" targetNamespace="http://schemas.microsoft.com/office/2006/metadata/properties" ma:root="true" ma:fieldsID="a8ddb942f12ff2cef446b7349a5ba2c4" ns2:_="" ns3:_="">
    <xsd:import namespace="665432d9-6652-487d-9191-599e01c19c9c"/>
    <xsd:import namespace="c7a06111-ca00-4f54-ab8e-c375b189dd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5432d9-6652-487d-9191-599e01c19c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2fee1a98-43a5-414c-ba74-85edd82ad23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a06111-ca00-4f54-ab8e-c375b189dd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033d060-7c66-4245-a5cb-1a9c2d39559d}" ma:internalName="TaxCatchAll" ma:showField="CatchAllData" ma:web="c7a06111-ca00-4f54-ab8e-c375b189d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This value indicates the number of saves or revisions. The application is responsible for updating this value after each revision.</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EF9E1A-1F6C-4288-ABE5-C1820139CA6E}">
  <ds:schemaRefs>
    <ds:schemaRef ds:uri="http://schemas.microsoft.com/sharepoint/v3/contenttype/forms"/>
  </ds:schemaRefs>
</ds:datastoreItem>
</file>

<file path=customXml/itemProps2.xml><?xml version="1.0" encoding="utf-8"?>
<ds:datastoreItem xmlns:ds="http://schemas.openxmlformats.org/officeDocument/2006/customXml" ds:itemID="{8BF0EA94-D4B6-4D2A-B566-06D1B0C5FB4E}">
  <ds:schemaRefs>
    <ds:schemaRef ds:uri="665432d9-6652-487d-9191-599e01c19c9c"/>
    <ds:schemaRef ds:uri="c7a06111-ca00-4f54-ab8e-c375b189ddce"/>
    <ds:schemaRef ds:uri="http://schemas.microsoft.com/office/2006/metadata/properties"/>
    <ds:schemaRef ds:uri="http://schemas.microsoft.com/office/infopath/2007/PartnerControls"/>
    <ds:schemaRef ds:uri="http://www.w3.org/2001/XMLSchema-instance"/>
  </ds:schemaRefs>
</ds:datastoreItem>
</file>

<file path=customXml/itemProps3.xml><?xml version="1.0" encoding="utf-8"?>
<ds:datastoreItem xmlns:ds="http://schemas.openxmlformats.org/officeDocument/2006/customXml" ds:itemID="{C0E07FDD-429F-4F84-8F22-96E369AB9F5F}">
  <ds:schemaRefs>
    <ds:schemaRef ds:uri="665432d9-6652-487d-9191-599e01c19c9c"/>
    <ds:schemaRef ds:uri="c7a06111-ca00-4f54-ab8e-c375b189dd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otalTime>1474</TotalTime>
  <Words>1423</Words>
  <Application>Microsoft Office PowerPoint</Application>
  <PresentationFormat>Grand écran</PresentationFormat>
  <Paragraphs>203</Paragraphs>
  <Slides>23</Slides>
  <Notes>23</Notes>
  <HiddenSlides>2</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Arial</vt:lpstr>
      <vt:lpstr>Calibri</vt:lpstr>
      <vt:lpstr>Calibri,Sans-Serif</vt:lpstr>
      <vt:lpstr>Lato</vt:lpstr>
      <vt:lpstr>Times New Roman</vt:lpstr>
      <vt:lpstr>Work Sans</vt:lpstr>
      <vt:lpstr>Work Sans Medium</vt:lpstr>
      <vt:lpstr>couverture</vt:lpstr>
      <vt:lpstr>Présentation PowerPoint</vt:lpstr>
      <vt:lpstr>Présentation et composition  de la cellule d'écoute étudiante </vt:lpstr>
      <vt:lpstr>Écoute et signalement</vt:lpstr>
      <vt:lpstr>Présentation PowerPoint</vt:lpstr>
      <vt:lpstr>Présentation PowerPoint</vt:lpstr>
      <vt:lpstr>Écoute et signalement Le formulaire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Universite de Tours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Carla Cerdan</dc:creator>
  <cp:lastModifiedBy>Carla Cerdan</cp:lastModifiedBy>
  <cp:revision>55</cp:revision>
  <dcterms:created xsi:type="dcterms:W3CDTF">2025-09-10T10:36:03Z</dcterms:created>
  <dcterms:modified xsi:type="dcterms:W3CDTF">2026-09-02T13:09:21Z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0x010100AD0689FF1FDD734D95138919A49087D8</vt:lpwstr>
  </property>
</Properties>
</file>